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61" r:id="rId5"/>
  </p:sldMasterIdLst>
  <p:notesMasterIdLst>
    <p:notesMasterId r:id="rId43"/>
  </p:notesMasterIdLst>
  <p:sldIdLst>
    <p:sldId id="528" r:id="rId6"/>
    <p:sldId id="779" r:id="rId7"/>
    <p:sldId id="515" r:id="rId8"/>
    <p:sldId id="763" r:id="rId9"/>
    <p:sldId id="782" r:id="rId10"/>
    <p:sldId id="783" r:id="rId11"/>
    <p:sldId id="775" r:id="rId12"/>
    <p:sldId id="425" r:id="rId13"/>
    <p:sldId id="790" r:id="rId14"/>
    <p:sldId id="760" r:id="rId15"/>
    <p:sldId id="787" r:id="rId16"/>
    <p:sldId id="788" r:id="rId17"/>
    <p:sldId id="789" r:id="rId18"/>
    <p:sldId id="439" r:id="rId19"/>
    <p:sldId id="776" r:id="rId20"/>
    <p:sldId id="794" r:id="rId21"/>
    <p:sldId id="455" r:id="rId22"/>
    <p:sldId id="777" r:id="rId23"/>
    <p:sldId id="762" r:id="rId24"/>
    <p:sldId id="761" r:id="rId25"/>
    <p:sldId id="434" r:id="rId26"/>
    <p:sldId id="449" r:id="rId27"/>
    <p:sldId id="417" r:id="rId28"/>
    <p:sldId id="448" r:id="rId29"/>
    <p:sldId id="458" r:id="rId30"/>
    <p:sldId id="459" r:id="rId31"/>
    <p:sldId id="419" r:id="rId32"/>
    <p:sldId id="456" r:id="rId33"/>
    <p:sldId id="464" r:id="rId34"/>
    <p:sldId id="416" r:id="rId35"/>
    <p:sldId id="460" r:id="rId36"/>
    <p:sldId id="773" r:id="rId37"/>
    <p:sldId id="759" r:id="rId38"/>
    <p:sldId id="770" r:id="rId39"/>
    <p:sldId id="466" r:id="rId40"/>
    <p:sldId id="780" r:id="rId41"/>
    <p:sldId id="772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336" userDrawn="1">
          <p15:clr>
            <a:srgbClr val="A4A3A4"/>
          </p15:clr>
        </p15:guide>
        <p15:guide id="4" pos="7296" userDrawn="1">
          <p15:clr>
            <a:srgbClr val="A4A3A4"/>
          </p15:clr>
        </p15:guide>
        <p15:guide id="5" orient="horz" pos="4200" userDrawn="1">
          <p15:clr>
            <a:srgbClr val="A4A3A4"/>
          </p15:clr>
        </p15:guide>
        <p15:guide id="6" orient="horz" pos="7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537" autoAdjust="0"/>
    <p:restoredTop sz="95846"/>
  </p:normalViewPr>
  <p:slideViewPr>
    <p:cSldViewPr snapToGrid="0">
      <p:cViewPr varScale="1">
        <p:scale>
          <a:sx n="111" d="100"/>
          <a:sy n="111" d="100"/>
        </p:scale>
        <p:origin x="352" y="208"/>
      </p:cViewPr>
      <p:guideLst>
        <p:guide orient="horz" pos="2184"/>
        <p:guide pos="3840"/>
        <p:guide pos="336"/>
        <p:guide pos="7296"/>
        <p:guide orient="horz" pos="4200"/>
        <p:guide orient="horz" pos="76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11" d="100"/>
          <a:sy n="111" d="100"/>
        </p:scale>
        <p:origin x="2592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theme" Target="theme/theme1.xml"/><Relationship Id="rId20" Type="http://schemas.openxmlformats.org/officeDocument/2006/relationships/slide" Target="slides/slide15.xml"/><Relationship Id="rId41" Type="http://schemas.openxmlformats.org/officeDocument/2006/relationships/slide" Target="slides/slide3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91FA20-4736-0D4E-9EE3-4A78E8A3E3E5}" type="datetimeFigureOut">
              <a:rPr lang="en-US" smtClean="0"/>
              <a:t>9/10/24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A14BDE-A116-864B-AE73-5DE129D04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0868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ardeniquicktakes.com/r/3bc8325d?m=28bb6b2b-950f-41ac-8324-592b50073806" TargetMode="External"/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yardeniquicktakes.com/r/fbea590a?m=28bb6b2b-950f-41ac-8324-592b50073806" TargetMode="Externa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>
            <a:extLst>
              <a:ext uri="{FF2B5EF4-FFF2-40B4-BE49-F238E27FC236}">
                <a16:creationId xmlns:a16="http://schemas.microsoft.com/office/drawing/2014/main" id="{F69F6B61-AFEA-83EB-34E3-D499EEC7FF4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3" name="Notes Placeholder 2">
            <a:extLst>
              <a:ext uri="{FF2B5EF4-FFF2-40B4-BE49-F238E27FC236}">
                <a16:creationId xmlns:a16="http://schemas.microsoft.com/office/drawing/2014/main" id="{8BBF781D-194F-26C6-D206-B781917A399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/>
              <a:t>Needs @ 12,000 total jobs to move into positive territory</a:t>
            </a:r>
          </a:p>
          <a:p>
            <a:endParaRPr lang="en-US" altLang="en-US" dirty="0"/>
          </a:p>
          <a:p>
            <a:r>
              <a:rPr lang="en-US" altLang="en-US" dirty="0"/>
              <a:t>All Govt jobs   -3,500     (including casinos) </a:t>
            </a:r>
          </a:p>
          <a:p>
            <a:endParaRPr lang="en-US" alt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>
            <a:extLst>
              <a:ext uri="{FF2B5EF4-FFF2-40B4-BE49-F238E27FC236}">
                <a16:creationId xmlns:a16="http://schemas.microsoft.com/office/drawing/2014/main" id="{CCC19C3E-E8B3-EDC5-4245-220211E1788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1" name="Notes Placeholder 2">
            <a:extLst>
              <a:ext uri="{FF2B5EF4-FFF2-40B4-BE49-F238E27FC236}">
                <a16:creationId xmlns:a16="http://schemas.microsoft.com/office/drawing/2014/main" id="{9BDBFBA4-5EB9-5545-DB58-A00ACE8BB17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/>
              <a:t>Needs @ 12,000 total jobs to move into positive territory</a:t>
            </a:r>
          </a:p>
          <a:p>
            <a:endParaRPr lang="en-US" altLang="en-US" dirty="0"/>
          </a:p>
          <a:p>
            <a:r>
              <a:rPr lang="en-US" altLang="en-US" dirty="0"/>
              <a:t>All Govt jobs   -3,500     (including casinos) </a:t>
            </a:r>
          </a:p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741108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>
            <a:extLst>
              <a:ext uri="{FF2B5EF4-FFF2-40B4-BE49-F238E27FC236}">
                <a16:creationId xmlns:a16="http://schemas.microsoft.com/office/drawing/2014/main" id="{CCC19C3E-E8B3-EDC5-4245-220211E1788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1" name="Notes Placeholder 2">
            <a:extLst>
              <a:ext uri="{FF2B5EF4-FFF2-40B4-BE49-F238E27FC236}">
                <a16:creationId xmlns:a16="http://schemas.microsoft.com/office/drawing/2014/main" id="{9BDBFBA4-5EB9-5545-DB58-A00ACE8BB17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/>
              <a:t>Needs @ 12,000 total jobs to move into positive territory</a:t>
            </a:r>
          </a:p>
          <a:p>
            <a:endParaRPr lang="en-US" altLang="en-US" dirty="0"/>
          </a:p>
          <a:p>
            <a:r>
              <a:rPr lang="en-US" altLang="en-US" dirty="0"/>
              <a:t>All Govt jobs   -3,500     (including casinos) </a:t>
            </a:r>
          </a:p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478801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>
            <a:extLst>
              <a:ext uri="{FF2B5EF4-FFF2-40B4-BE49-F238E27FC236}">
                <a16:creationId xmlns:a16="http://schemas.microsoft.com/office/drawing/2014/main" id="{CCC19C3E-E8B3-EDC5-4245-220211E1788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1" name="Notes Placeholder 2">
            <a:extLst>
              <a:ext uri="{FF2B5EF4-FFF2-40B4-BE49-F238E27FC236}">
                <a16:creationId xmlns:a16="http://schemas.microsoft.com/office/drawing/2014/main" id="{9BDBFBA4-5EB9-5545-DB58-A00ACE8BB17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/>
              <a:t>Needs @ 12,000 total jobs to move into positive territory</a:t>
            </a:r>
          </a:p>
          <a:p>
            <a:endParaRPr lang="en-US" altLang="en-US" dirty="0"/>
          </a:p>
          <a:p>
            <a:r>
              <a:rPr lang="en-US" altLang="en-US" dirty="0"/>
              <a:t>All Govt jobs   -3,500     (including casinos) </a:t>
            </a:r>
          </a:p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49511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>
            <a:extLst>
              <a:ext uri="{FF2B5EF4-FFF2-40B4-BE49-F238E27FC236}">
                <a16:creationId xmlns:a16="http://schemas.microsoft.com/office/drawing/2014/main" id="{D9B0EB17-37F9-CFC7-6817-9AA0F34B62D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Notes Placeholder 2">
            <a:extLst>
              <a:ext uri="{FF2B5EF4-FFF2-40B4-BE49-F238E27FC236}">
                <a16:creationId xmlns:a16="http://schemas.microsoft.com/office/drawing/2014/main" id="{BB032ECA-93E0-C31D-DC60-2768E8659AA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399114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>
            <a:extLst>
              <a:ext uri="{FF2B5EF4-FFF2-40B4-BE49-F238E27FC236}">
                <a16:creationId xmlns:a16="http://schemas.microsoft.com/office/drawing/2014/main" id="{CCC19C3E-E8B3-EDC5-4245-220211E1788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1" name="Notes Placeholder 2">
            <a:extLst>
              <a:ext uri="{FF2B5EF4-FFF2-40B4-BE49-F238E27FC236}">
                <a16:creationId xmlns:a16="http://schemas.microsoft.com/office/drawing/2014/main" id="{9BDBFBA4-5EB9-5545-DB58-A00ACE8BB17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/>
              <a:t>Needs @ 12,000 total jobs to move into positive territory</a:t>
            </a:r>
          </a:p>
          <a:p>
            <a:endParaRPr lang="en-US" altLang="en-US" dirty="0"/>
          </a:p>
          <a:p>
            <a:r>
              <a:rPr lang="en-US" altLang="en-US" dirty="0"/>
              <a:t>All Govt jobs   -3,500     (including casinos) </a:t>
            </a:r>
          </a:p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628493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u="none" strike="noStrike" dirty="0">
                <a:solidFill>
                  <a:srgbClr val="15212A"/>
                </a:solidFill>
                <a:effectLst/>
                <a:highlight>
                  <a:srgbClr val="FFFFFF"/>
                </a:highlight>
                <a:latin typeface="-apple-system"/>
              </a:rPr>
              <a:t>We like to look at consumer credit per household (chart). The average household has $38,600 of consumer credit with $10,200 in revolving credit and $28,400 in nonrevolving credit. These are all at or near record highs.</a:t>
            </a:r>
          </a:p>
          <a:p>
            <a:endParaRPr lang="en-US" dirty="0">
              <a:solidFill>
                <a:srgbClr val="15212A"/>
              </a:solidFill>
              <a:highlight>
                <a:srgbClr val="FFFFFF"/>
              </a:highlight>
              <a:latin typeface="-apple-system"/>
            </a:endParaRPr>
          </a:p>
          <a:p>
            <a:endParaRPr lang="en-US" dirty="0">
              <a:solidFill>
                <a:srgbClr val="15212A"/>
              </a:solidFill>
              <a:highlight>
                <a:srgbClr val="FFFFFF"/>
              </a:highlight>
              <a:latin typeface="-apple-system"/>
            </a:endParaRPr>
          </a:p>
          <a:p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15212A"/>
                </a:solidFill>
                <a:effectLst/>
                <a:latin typeface="-apple-system"/>
              </a:rPr>
              <a:t>Delinquency rates remain low, though the rate for consumer credit cards is relatively high at 10.9% for balances that are due by 90 days or more (chart).</a:t>
            </a:r>
            <a:endParaRPr lang="en-US" dirty="0">
              <a:solidFill>
                <a:srgbClr val="15212A"/>
              </a:solidFill>
              <a:highlight>
                <a:srgbClr val="FFFFFF"/>
              </a:highlight>
              <a:latin typeface="-apple-system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A14BDE-A116-864B-AE73-5DE129D045A0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24625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u="none" strike="noStrike" dirty="0">
                <a:solidFill>
                  <a:srgbClr val="15212A"/>
                </a:solidFill>
                <a:effectLst/>
                <a:highlight>
                  <a:srgbClr val="FFFFFF"/>
                </a:highlight>
                <a:latin typeface="-apple-system"/>
              </a:rPr>
              <a:t>We like to look at consumer credit per household (chart). The average household has $38,600 of consumer credit with $10,200 in revolving credit and $28,400 in nonrevolving credit. These are all at or near record highs.</a:t>
            </a:r>
          </a:p>
          <a:p>
            <a:endParaRPr lang="en-US" dirty="0">
              <a:solidFill>
                <a:srgbClr val="15212A"/>
              </a:solidFill>
              <a:highlight>
                <a:srgbClr val="FFFFFF"/>
              </a:highlight>
              <a:latin typeface="-apple-system"/>
            </a:endParaRPr>
          </a:p>
          <a:p>
            <a:endParaRPr lang="en-US" dirty="0">
              <a:solidFill>
                <a:srgbClr val="15212A"/>
              </a:solidFill>
              <a:highlight>
                <a:srgbClr val="FFFFFF"/>
              </a:highlight>
              <a:latin typeface="-apple-system"/>
            </a:endParaRPr>
          </a:p>
          <a:p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15212A"/>
                </a:solidFill>
                <a:effectLst/>
                <a:latin typeface="-apple-system"/>
              </a:rPr>
              <a:t>Delinquency rates remain low, though the rate for consumer credit cards is relatively high at 10.9% for balances that are due by 90 days or more (chart).</a:t>
            </a:r>
            <a:endParaRPr lang="en-US" dirty="0">
              <a:solidFill>
                <a:srgbClr val="15212A"/>
              </a:solidFill>
              <a:highlight>
                <a:srgbClr val="FFFFFF"/>
              </a:highlight>
              <a:latin typeface="-apple-system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A14BDE-A116-864B-AE73-5DE129D045A0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43666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i="0" u="none" strike="noStrike" dirty="0">
              <a:solidFill>
                <a:srgbClr val="222222"/>
              </a:solidFill>
              <a:effectLst/>
              <a:latin typeface="Georgia" panose="02040502050405020303" pitchFamily="18" charset="0"/>
            </a:endParaRPr>
          </a:p>
          <a:p>
            <a:r>
              <a:rPr lang="en-US" b="0" i="0" u="none" strike="noStrike" dirty="0">
                <a:solidFill>
                  <a:srgbClr val="222222"/>
                </a:solidFill>
                <a:effectLst/>
                <a:latin typeface="Georgia" panose="02040502050405020303" pitchFamily="18" charset="0"/>
              </a:rPr>
              <a:t>Northeast (50.6); South (49.9); Midwest (48.1); West (45.8)</a:t>
            </a:r>
            <a:endParaRPr lang="en-US" dirty="0">
              <a:solidFill>
                <a:srgbClr val="222222"/>
              </a:solidFill>
              <a:latin typeface="Georgia" panose="02040502050405020303" pitchFamily="18" charset="0"/>
            </a:endParaRPr>
          </a:p>
          <a:p>
            <a:endParaRPr lang="en-US" b="0" i="0" u="none" strike="noStrike" dirty="0">
              <a:solidFill>
                <a:srgbClr val="222222"/>
              </a:solidFill>
              <a:effectLst/>
              <a:latin typeface="Georgia" panose="02040502050405020303" pitchFamily="18" charset="0"/>
            </a:endParaRPr>
          </a:p>
          <a:p>
            <a:r>
              <a:rPr lang="en-US" b="0" i="0" u="none" strike="noStrike" dirty="0">
                <a:solidFill>
                  <a:srgbClr val="222222"/>
                </a:solidFill>
                <a:effectLst/>
                <a:latin typeface="Georgia" panose="02040502050405020303" pitchFamily="18" charset="0"/>
              </a:rPr>
              <a:t>Sector index breakdown: commercial/industrial (51.5); institutional (49.4); mixed practice (firms that do not have at least half of their billings in any one other category) (46.9); </a:t>
            </a:r>
            <a:r>
              <a:rPr lang="en-US" b="1" i="0" u="none" strike="noStrike" dirty="0">
                <a:solidFill>
                  <a:srgbClr val="222222"/>
                </a:solidFill>
                <a:effectLst/>
                <a:latin typeface="Georgia" panose="02040502050405020303" pitchFamily="18" charset="0"/>
              </a:rPr>
              <a:t>multifamily residential (44.1)</a:t>
            </a:r>
          </a:p>
          <a:p>
            <a:endParaRPr lang="en-US" b="1" dirty="0">
              <a:solidFill>
                <a:srgbClr val="222222"/>
              </a:solidFill>
              <a:latin typeface="Georgia" panose="02040502050405020303" pitchFamily="18" charset="0"/>
            </a:endParaRPr>
          </a:p>
          <a:p>
            <a:r>
              <a:rPr lang="en-US" b="0" i="0" u="none" strike="noStrike" dirty="0">
                <a:solidFill>
                  <a:srgbClr val="222222"/>
                </a:solidFill>
                <a:effectLst/>
                <a:latin typeface="Georgia" panose="02040502050405020303" pitchFamily="18" charset="0"/>
              </a:rPr>
              <a:t>August, the value of newly signed design contracts declined for the first time since April, indicating that fewer clients signed contracts for new projects than in the prior three months.</a:t>
            </a:r>
            <a:endParaRPr lang="en-US" b="1" i="0" u="none" strike="noStrike" dirty="0">
              <a:solidFill>
                <a:srgbClr val="222222"/>
              </a:solidFill>
              <a:effectLst/>
              <a:latin typeface="Georgia" panose="02040502050405020303" pitchFamily="18" charset="0"/>
            </a:endParaRPr>
          </a:p>
          <a:p>
            <a:endParaRPr lang="en-US" b="1" dirty="0">
              <a:solidFill>
                <a:srgbClr val="222222"/>
              </a:solidFill>
              <a:latin typeface="Georgia" panose="02040502050405020303" pitchFamily="18" charset="0"/>
            </a:endParaRPr>
          </a:p>
          <a:p>
            <a:r>
              <a:rPr lang="en-US" b="0" i="0" u="none" strike="noStrike" dirty="0">
                <a:solidFill>
                  <a:srgbClr val="222222"/>
                </a:solidFill>
                <a:effectLst/>
                <a:latin typeface="Georgia" panose="02040502050405020303" pitchFamily="18" charset="0"/>
              </a:rPr>
              <a:t>Through this pause has taken pressure off tight staffing conditions across the profession, there is considerable uncertainty over the direction of future activity.”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A14BDE-A116-864B-AE73-5DE129D045A0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767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0" u="none" strike="noStrike" dirty="0">
                <a:solidFill>
                  <a:srgbClr val="15212A"/>
                </a:solidFill>
                <a:effectLst/>
                <a:latin typeface="-apple-system"/>
              </a:rPr>
              <a:t>We’ve recently observed that the headline and core CPI inflation rates were both 2.0% in September excluding shelter.</a:t>
            </a:r>
            <a:r>
              <a:rPr lang="en-US" b="0" i="0" u="none" strike="noStrike" dirty="0">
                <a:solidFill>
                  <a:srgbClr val="15212A"/>
                </a:solidFill>
                <a:effectLst/>
                <a:latin typeface="-apple-system"/>
              </a:rPr>
              <a:t> Of course, the Fed tends to give more weight to the PCED inflation rate. The headline and core inflation rates for this measure of consumer prices were 3.4% and 3.7% during September (</a:t>
            </a:r>
            <a:r>
              <a:rPr lang="en-US" b="0" i="1" u="sng" dirty="0">
                <a:solidFill>
                  <a:srgbClr val="2E7E74"/>
                </a:solidFill>
                <a:effectLst/>
                <a:latin typeface="-apple-system"/>
                <a:hlinkClick r:id="rId3"/>
              </a:rPr>
              <a:t>Fig. 9</a:t>
            </a:r>
            <a:r>
              <a:rPr lang="en-US" b="0" i="0" u="none" strike="noStrike" dirty="0">
                <a:solidFill>
                  <a:srgbClr val="15212A"/>
                </a:solidFill>
                <a:effectLst/>
                <a:latin typeface="-apple-system"/>
              </a:rPr>
              <a:t> b</a:t>
            </a:r>
          </a:p>
          <a:p>
            <a:endParaRPr lang="en-US" dirty="0">
              <a:solidFill>
                <a:srgbClr val="15212A"/>
              </a:solidFill>
              <a:latin typeface="-apple-system"/>
            </a:endParaRPr>
          </a:p>
          <a:p>
            <a:endParaRPr lang="en-US" dirty="0">
              <a:solidFill>
                <a:srgbClr val="15212A"/>
              </a:solidFill>
              <a:latin typeface="-apple-system"/>
            </a:endParaRPr>
          </a:p>
          <a:p>
            <a:r>
              <a:rPr lang="en-US" b="0" i="0" u="none" strike="noStrike" dirty="0">
                <a:solidFill>
                  <a:srgbClr val="15212A"/>
                </a:solidFill>
                <a:effectLst/>
                <a:latin typeface="-apple-system"/>
              </a:rPr>
              <a:t>Excluding rent, the headline and core PCED inflation rates were down to 2.8% and 3.0% in September (</a:t>
            </a:r>
            <a:r>
              <a:rPr lang="en-US" b="0" i="1" u="sng" dirty="0">
                <a:solidFill>
                  <a:srgbClr val="2E7E74"/>
                </a:solidFill>
                <a:effectLst/>
                <a:latin typeface="-apple-system"/>
                <a:hlinkClick r:id="rId4"/>
              </a:rPr>
              <a:t>Fig. 10</a:t>
            </a:r>
            <a:r>
              <a:rPr lang="en-US" b="0" i="0" u="none" strike="noStrike" dirty="0">
                <a:solidFill>
                  <a:srgbClr val="15212A"/>
                </a:solidFill>
                <a:effectLst/>
                <a:latin typeface="-apple-system"/>
              </a:rPr>
              <a:t> below). Both are down sharply from their 2022 peaks of 7.4% and 5.9%.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A14BDE-A116-864B-AE73-5DE129D045A0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44367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>
            <a:extLst>
              <a:ext uri="{FF2B5EF4-FFF2-40B4-BE49-F238E27FC236}">
                <a16:creationId xmlns:a16="http://schemas.microsoft.com/office/drawing/2014/main" id="{D9B0EB17-37F9-CFC7-6817-9AA0F34B62D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Notes Placeholder 2">
            <a:extLst>
              <a:ext uri="{FF2B5EF4-FFF2-40B4-BE49-F238E27FC236}">
                <a16:creationId xmlns:a16="http://schemas.microsoft.com/office/drawing/2014/main" id="{BB032ECA-93E0-C31D-DC60-2768E8659AA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  <a:p>
            <a:br>
              <a:rPr lang="en-US"/>
            </a:br>
            <a:r>
              <a:rPr lang="en-US" b="0" i="0" u="none" strike="noStrike">
                <a:solidFill>
                  <a:srgbClr val="29303B"/>
                </a:solidFill>
                <a:effectLst/>
                <a:latin typeface="Verdana" panose="020B0604030504040204" pitchFamily="34" charset="0"/>
              </a:rPr>
              <a:t>It's not surprising, then, that the economy can only muster sub-par growth, as Chart #3 demonstrates. The 3.1% trend growth line (green) began in 1965, only to finally break down in the wake of the Great Recession and its avalanche of transfer payments. 2.2% per year seems now to be the new norm, as the red line illustrates. Had 3.1% prevailed, the economy today would be about 25% bigger. What a difference a 1% annual shortfall in growth can make after 17 years!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45450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>
            <a:extLst>
              <a:ext uri="{FF2B5EF4-FFF2-40B4-BE49-F238E27FC236}">
                <a16:creationId xmlns:a16="http://schemas.microsoft.com/office/drawing/2014/main" id="{CCC19C3E-E8B3-EDC5-4245-220211E1788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1" name="Notes Placeholder 2">
            <a:extLst>
              <a:ext uri="{FF2B5EF4-FFF2-40B4-BE49-F238E27FC236}">
                <a16:creationId xmlns:a16="http://schemas.microsoft.com/office/drawing/2014/main" id="{9BDBFBA4-5EB9-5545-DB58-A00ACE8BB17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/>
              <a:t>Needs @ 12,000 total jobs to move into positive territory</a:t>
            </a:r>
          </a:p>
          <a:p>
            <a:endParaRPr lang="en-US" altLang="en-US" dirty="0"/>
          </a:p>
          <a:p>
            <a:r>
              <a:rPr lang="en-US" altLang="en-US" dirty="0"/>
              <a:t>All Govt jobs   -3,500     (including casinos) </a:t>
            </a:r>
          </a:p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933404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u="none" strike="noStrike">
                <a:solidFill>
                  <a:srgbClr val="15212A"/>
                </a:solidFill>
                <a:effectLst/>
                <a:highlight>
                  <a:srgbClr val="FFFFFF"/>
                </a:highlight>
                <a:latin typeface="-apple-system"/>
              </a:rPr>
              <a:t>We like to look at consumer credit per household (chart). The average household has $38,600 of consumer credit with $10,200 in revolving credit and $28,400 in nonrevolving credit. These are all at or near record highs.</a:t>
            </a:r>
          </a:p>
          <a:p>
            <a:endParaRPr lang="en-US">
              <a:solidFill>
                <a:srgbClr val="15212A"/>
              </a:solidFill>
              <a:highlight>
                <a:srgbClr val="FFFFFF"/>
              </a:highlight>
              <a:latin typeface="-apple-system"/>
            </a:endParaRPr>
          </a:p>
          <a:p>
            <a:endParaRPr lang="en-US">
              <a:solidFill>
                <a:srgbClr val="15212A"/>
              </a:solidFill>
              <a:highlight>
                <a:srgbClr val="FFFFFF"/>
              </a:highlight>
              <a:latin typeface="-apple-system"/>
            </a:endParaRPr>
          </a:p>
          <a:p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15212A"/>
                </a:solidFill>
                <a:effectLst/>
                <a:latin typeface="-apple-system"/>
              </a:rPr>
              <a:t>Delinquency rates remain low, though the rate for consumer credit cards is relatively high at 10.9% for balances that are due by 90 days or more (chart).</a:t>
            </a:r>
            <a:endParaRPr lang="en-US">
              <a:solidFill>
                <a:srgbClr val="15212A"/>
              </a:solidFill>
              <a:highlight>
                <a:srgbClr val="FFFFFF"/>
              </a:highlight>
              <a:latin typeface="-apple-system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A14BDE-A116-864B-AE73-5DE129D045A0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45354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>
            <a:extLst>
              <a:ext uri="{FF2B5EF4-FFF2-40B4-BE49-F238E27FC236}">
                <a16:creationId xmlns:a16="http://schemas.microsoft.com/office/drawing/2014/main" id="{D9B0EB17-37F9-CFC7-6817-9AA0F34B62D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Notes Placeholder 2">
            <a:extLst>
              <a:ext uri="{FF2B5EF4-FFF2-40B4-BE49-F238E27FC236}">
                <a16:creationId xmlns:a16="http://schemas.microsoft.com/office/drawing/2014/main" id="{BB032ECA-93E0-C31D-DC60-2768E8659AA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10/28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>
            <a:extLst>
              <a:ext uri="{FF2B5EF4-FFF2-40B4-BE49-F238E27FC236}">
                <a16:creationId xmlns:a16="http://schemas.microsoft.com/office/drawing/2014/main" id="{CCC19C3E-E8B3-EDC5-4245-220211E1788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1" name="Notes Placeholder 2">
            <a:extLst>
              <a:ext uri="{FF2B5EF4-FFF2-40B4-BE49-F238E27FC236}">
                <a16:creationId xmlns:a16="http://schemas.microsoft.com/office/drawing/2014/main" id="{9BDBFBA4-5EB9-5545-DB58-A00ACE8BB17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Needs @ 12,000 total jobs to move into positive territory</a:t>
            </a:r>
          </a:p>
          <a:p>
            <a:endParaRPr lang="en-US" altLang="en-US"/>
          </a:p>
          <a:p>
            <a:r>
              <a:rPr lang="en-US" altLang="en-US"/>
              <a:t>All Govt jobs   -3,500     (including casinos) </a:t>
            </a:r>
          </a:p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099546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>
            <a:extLst>
              <a:ext uri="{FF2B5EF4-FFF2-40B4-BE49-F238E27FC236}">
                <a16:creationId xmlns:a16="http://schemas.microsoft.com/office/drawing/2014/main" id="{1844F29C-8679-96FA-1F00-E9CC3B64135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Notes Placeholder 2">
            <a:extLst>
              <a:ext uri="{FF2B5EF4-FFF2-40B4-BE49-F238E27FC236}">
                <a16:creationId xmlns:a16="http://schemas.microsoft.com/office/drawing/2014/main" id="{97645CA7-866C-6DFA-5789-AE2A981457F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10/28</a:t>
            </a:r>
          </a:p>
        </p:txBody>
      </p:sp>
    </p:spTree>
    <p:extLst>
      <p:ext uri="{BB962C8B-B14F-4D97-AF65-F5344CB8AC3E}">
        <p14:creationId xmlns:p14="http://schemas.microsoft.com/office/powerpoint/2010/main" val="22884291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>
            <a:extLst>
              <a:ext uri="{FF2B5EF4-FFF2-40B4-BE49-F238E27FC236}">
                <a16:creationId xmlns:a16="http://schemas.microsoft.com/office/drawing/2014/main" id="{CCC19C3E-E8B3-EDC5-4245-220211E1788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1" name="Notes Placeholder 2">
            <a:extLst>
              <a:ext uri="{FF2B5EF4-FFF2-40B4-BE49-F238E27FC236}">
                <a16:creationId xmlns:a16="http://schemas.microsoft.com/office/drawing/2014/main" id="{9BDBFBA4-5EB9-5545-DB58-A00ACE8BB17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/>
              <a:t>Needs @ 12,000 total jobs to move into positive territory</a:t>
            </a:r>
          </a:p>
          <a:p>
            <a:endParaRPr lang="en-US" altLang="en-US" dirty="0"/>
          </a:p>
          <a:p>
            <a:r>
              <a:rPr lang="en-US" altLang="en-US" dirty="0"/>
              <a:t>All Govt jobs   -3,500     (including casinos) </a:t>
            </a:r>
          </a:p>
          <a:p>
            <a:endParaRPr lang="en-US" alt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u="none" strike="noStrike" dirty="0">
                <a:solidFill>
                  <a:srgbClr val="15212A"/>
                </a:solidFill>
                <a:effectLst/>
                <a:highlight>
                  <a:srgbClr val="FFFFFF"/>
                </a:highlight>
                <a:latin typeface="-apple-system"/>
              </a:rPr>
              <a:t>We like to look at consumer credit per household (chart). The average household has $38,600 of consumer credit with $10,200 in revolving credit and $28,400 in nonrevolving credit. These are all at or near record highs.</a:t>
            </a:r>
          </a:p>
          <a:p>
            <a:endParaRPr lang="en-US" dirty="0">
              <a:solidFill>
                <a:srgbClr val="15212A"/>
              </a:solidFill>
              <a:highlight>
                <a:srgbClr val="FFFFFF"/>
              </a:highlight>
              <a:latin typeface="-apple-system"/>
            </a:endParaRPr>
          </a:p>
          <a:p>
            <a:endParaRPr lang="en-US" dirty="0">
              <a:solidFill>
                <a:srgbClr val="15212A"/>
              </a:solidFill>
              <a:highlight>
                <a:srgbClr val="FFFFFF"/>
              </a:highlight>
              <a:latin typeface="-apple-system"/>
            </a:endParaRPr>
          </a:p>
          <a:p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15212A"/>
                </a:solidFill>
                <a:effectLst/>
                <a:latin typeface="-apple-system"/>
              </a:rPr>
              <a:t>Delinquency rates remain low, though the rate for consumer credit cards is relatively high at 10.9% for balances that are due by 90 days or more (chart).</a:t>
            </a:r>
            <a:endParaRPr lang="en-US" dirty="0">
              <a:solidFill>
                <a:srgbClr val="15212A"/>
              </a:solidFill>
              <a:highlight>
                <a:srgbClr val="FFFFFF"/>
              </a:highlight>
              <a:latin typeface="-apple-system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A14BDE-A116-864B-AE73-5DE129D045A0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67295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>
            <a:extLst>
              <a:ext uri="{FF2B5EF4-FFF2-40B4-BE49-F238E27FC236}">
                <a16:creationId xmlns:a16="http://schemas.microsoft.com/office/drawing/2014/main" id="{CCC19C3E-E8B3-EDC5-4245-220211E1788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1" name="Notes Placeholder 2">
            <a:extLst>
              <a:ext uri="{FF2B5EF4-FFF2-40B4-BE49-F238E27FC236}">
                <a16:creationId xmlns:a16="http://schemas.microsoft.com/office/drawing/2014/main" id="{9BDBFBA4-5EB9-5545-DB58-A00ACE8BB17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/>
              <a:t>Needs @ 12,000 total jobs to move into positive territory</a:t>
            </a:r>
          </a:p>
          <a:p>
            <a:endParaRPr lang="en-US" altLang="en-US" dirty="0"/>
          </a:p>
          <a:p>
            <a:r>
              <a:rPr lang="en-US" altLang="en-US" dirty="0"/>
              <a:t>All Govt jobs   -3,500     (including casinos) </a:t>
            </a:r>
          </a:p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666641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>
            <a:extLst>
              <a:ext uri="{FF2B5EF4-FFF2-40B4-BE49-F238E27FC236}">
                <a16:creationId xmlns:a16="http://schemas.microsoft.com/office/drawing/2014/main" id="{CCC19C3E-E8B3-EDC5-4245-220211E1788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1" name="Notes Placeholder 2">
            <a:extLst>
              <a:ext uri="{FF2B5EF4-FFF2-40B4-BE49-F238E27FC236}">
                <a16:creationId xmlns:a16="http://schemas.microsoft.com/office/drawing/2014/main" id="{9BDBFBA4-5EB9-5545-DB58-A00ACE8BB17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/>
              <a:t>Needs @ 12,000 total jobs to move into positive territory</a:t>
            </a:r>
          </a:p>
          <a:p>
            <a:endParaRPr lang="en-US" altLang="en-US" dirty="0"/>
          </a:p>
          <a:p>
            <a:r>
              <a:rPr lang="en-US" altLang="en-US" dirty="0"/>
              <a:t>All Govt jobs   -3,500     (including casinos) </a:t>
            </a:r>
          </a:p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565720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>
            <a:extLst>
              <a:ext uri="{FF2B5EF4-FFF2-40B4-BE49-F238E27FC236}">
                <a16:creationId xmlns:a16="http://schemas.microsoft.com/office/drawing/2014/main" id="{D9B0EB17-37F9-CFC7-6817-9AA0F34B62D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Notes Placeholder 2">
            <a:extLst>
              <a:ext uri="{FF2B5EF4-FFF2-40B4-BE49-F238E27FC236}">
                <a16:creationId xmlns:a16="http://schemas.microsoft.com/office/drawing/2014/main" id="{BB032ECA-93E0-C31D-DC60-2768E8659AA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  <a:p>
            <a:endParaRPr lang="en-US" altLang="en-US" dirty="0"/>
          </a:p>
          <a:p>
            <a:r>
              <a:rPr lang="en-US" b="0" i="0" u="none" strike="noStrike" dirty="0">
                <a:solidFill>
                  <a:srgbClr val="29303B"/>
                </a:solidFill>
                <a:effectLst/>
                <a:latin typeface="Verdana" panose="020B0604030504040204" pitchFamily="34" charset="0"/>
              </a:rPr>
              <a:t>Chart #1 illustrates how the almost $5 trillion of "extra" M2 growth has gradually disappeared. The green line extends the growth rate of M2 from 1995 through 2019). Currently, M2 stands only about 9% above where it might have been without the Covid distortions.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500575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>
            <a:extLst>
              <a:ext uri="{FF2B5EF4-FFF2-40B4-BE49-F238E27FC236}">
                <a16:creationId xmlns:a16="http://schemas.microsoft.com/office/drawing/2014/main" id="{CCC19C3E-E8B3-EDC5-4245-220211E1788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1" name="Notes Placeholder 2">
            <a:extLst>
              <a:ext uri="{FF2B5EF4-FFF2-40B4-BE49-F238E27FC236}">
                <a16:creationId xmlns:a16="http://schemas.microsoft.com/office/drawing/2014/main" id="{9BDBFBA4-5EB9-5545-DB58-A00ACE8BB17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/>
              <a:t>Needs @ 12,000 total jobs to move into positive territory</a:t>
            </a:r>
          </a:p>
          <a:p>
            <a:endParaRPr lang="en-US" altLang="en-US" dirty="0"/>
          </a:p>
          <a:p>
            <a:r>
              <a:rPr lang="en-US" altLang="en-US" dirty="0"/>
              <a:t>All Govt jobs   -3,500     (including casinos) </a:t>
            </a:r>
          </a:p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48845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u="none" strike="noStrike" dirty="0">
                <a:solidFill>
                  <a:srgbClr val="15212A"/>
                </a:solidFill>
                <a:effectLst/>
                <a:highlight>
                  <a:srgbClr val="FFFFFF"/>
                </a:highlight>
                <a:latin typeface="-apple-system"/>
              </a:rPr>
              <a:t>We like to look at consumer credit per household (chart). The average household has $38,600 of consumer credit with $10,200 in revolving credit and $28,400 in nonrevolving credit. These are all at or near record highs.</a:t>
            </a:r>
          </a:p>
          <a:p>
            <a:endParaRPr lang="en-US" dirty="0">
              <a:solidFill>
                <a:srgbClr val="15212A"/>
              </a:solidFill>
              <a:highlight>
                <a:srgbClr val="FFFFFF"/>
              </a:highlight>
              <a:latin typeface="-apple-system"/>
            </a:endParaRPr>
          </a:p>
          <a:p>
            <a:endParaRPr lang="en-US" dirty="0">
              <a:solidFill>
                <a:srgbClr val="15212A"/>
              </a:solidFill>
              <a:highlight>
                <a:srgbClr val="FFFFFF"/>
              </a:highlight>
              <a:latin typeface="-apple-system"/>
            </a:endParaRPr>
          </a:p>
          <a:p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15212A"/>
                </a:solidFill>
                <a:effectLst/>
                <a:latin typeface="-apple-system"/>
              </a:rPr>
              <a:t>Delinquency rates remain low, though the rate for consumer credit cards is relatively high at 10.9% for balances that are due by 90 days or more (chart).</a:t>
            </a:r>
            <a:endParaRPr lang="en-US" dirty="0">
              <a:solidFill>
                <a:srgbClr val="15212A"/>
              </a:solidFill>
              <a:highlight>
                <a:srgbClr val="FFFFFF"/>
              </a:highlight>
              <a:latin typeface="-apple-system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A14BDE-A116-864B-AE73-5DE129D045A0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52163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emf"/><Relationship Id="rId4" Type="http://schemas.openxmlformats.org/officeDocument/2006/relationships/image" Target="../media/image9.emf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emf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emf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emf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emf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emf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emf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emf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emf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customXml" Target="../../customXml/item3.xml"/><Relationship Id="rId2" Type="http://schemas.openxmlformats.org/officeDocument/2006/relationships/customXml" Target="../../customXml/item1.xml"/><Relationship Id="rId1" Type="http://schemas.openxmlformats.org/officeDocument/2006/relationships/customXml" Target="../../customXml/item2.xml"/><Relationship Id="rId4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EB405B-2A73-06BD-3369-E1BA2B454B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CB861B-4775-5A35-ED2E-25FE31D5BA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95A509-A449-F6B4-4930-34DFE91F3D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C21EB-EAA5-B840-AE6C-375DCC0D2D8D}" type="datetimeFigureOut">
              <a:rPr lang="en-US" smtClean="0"/>
              <a:t>9/10/24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20AD47-D119-8A16-2E05-D32B7309A4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BEFD22-A566-14F4-9B8A-18D20EAAC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D22D9-D2E9-D143-820D-ABF12349FD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2762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094166-C86D-79C0-C86F-0081F3F66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2E7C99-5C0A-12B6-3BA9-AB56B918D2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0CECF0-3A8E-1277-09E2-B4B5492450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C21EB-EAA5-B840-AE6C-375DCC0D2D8D}" type="datetimeFigureOut">
              <a:rPr lang="en-US" smtClean="0"/>
              <a:t>9/10/24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C371D-DD04-0C6C-1130-F76D15F0AA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E244F3-41FE-A1A8-6008-91588F04E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D22D9-D2E9-D143-820D-ABF12349FD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1034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54820A-6A32-6D9E-1911-AE4616DB4B5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AFED4F-0FB1-E710-46AF-1FF36A607E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5F6252-3FF3-7789-C888-CAFBFE80B7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C21EB-EAA5-B840-AE6C-375DCC0D2D8D}" type="datetimeFigureOut">
              <a:rPr lang="en-US" smtClean="0"/>
              <a:t>9/10/24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63E9A5-4DA1-2C9E-13F8-CD911FC708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D5FA71-994D-66FC-5DA9-90C595C097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D22D9-D2E9-D143-820D-ABF12349FD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9305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">
            <a:extLst>
              <a:ext uri="{FF2B5EF4-FFF2-40B4-BE49-F238E27FC236}">
                <a16:creationId xmlns:a16="http://schemas.microsoft.com/office/drawing/2014/main" id="{60053BBD-33CF-844B-B335-ECA9D09D1867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316790" y="6290096"/>
            <a:ext cx="358058" cy="357446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accent1">
                    <a:lumMod val="40000"/>
                    <a:lumOff val="60000"/>
                  </a:schemeClr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7495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3_BLAN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6AFBAEF-5A6E-914E-82AD-B2A3E3A8CB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85000"/>
          </a:blip>
          <a:stretch>
            <a:fillRect/>
          </a:stretch>
        </p:blipFill>
        <p:spPr>
          <a:xfrm>
            <a:off x="6848944" y="6529596"/>
            <a:ext cx="5242561" cy="281545"/>
          </a:xfrm>
          <a:prstGeom prst="rect">
            <a:avLst/>
          </a:prstGeom>
        </p:spPr>
      </p:pic>
      <p:sp>
        <p:nvSpPr>
          <p:cNvPr id="7" name="Google Shape;48;p12">
            <a:extLst>
              <a:ext uri="{FF2B5EF4-FFF2-40B4-BE49-F238E27FC236}">
                <a16:creationId xmlns:a16="http://schemas.microsoft.com/office/drawing/2014/main" id="{E21B4B0D-4BC9-E445-9C57-382FE8B4B280}"/>
              </a:ext>
            </a:extLst>
          </p:cNvPr>
          <p:cNvSpPr txBox="1"/>
          <p:nvPr userDrawn="1"/>
        </p:nvSpPr>
        <p:spPr>
          <a:xfrm>
            <a:off x="220082" y="6322259"/>
            <a:ext cx="1236236" cy="2931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705" tIns="71705" rIns="71705" bIns="71705" anchor="ctr">
            <a:spAutoFit/>
          </a:bodyPr>
          <a:lstStyle>
            <a:lvl1pPr>
              <a:lnSpc>
                <a:spcPct val="115000"/>
              </a:lnSpc>
              <a:defRPr sz="800">
                <a:solidFill>
                  <a:srgbClr val="434343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</a:lstStyle>
          <a:p>
            <a:r>
              <a:rPr lang="en-US" sz="900">
                <a:solidFill>
                  <a:schemeClr val="bg1"/>
                </a:solidFill>
              </a:rPr>
              <a:t>WEBSTER BANK</a:t>
            </a:r>
          </a:p>
        </p:txBody>
      </p:sp>
      <p:sp>
        <p:nvSpPr>
          <p:cNvPr id="8" name="Slide Number">
            <a:extLst>
              <a:ext uri="{FF2B5EF4-FFF2-40B4-BE49-F238E27FC236}">
                <a16:creationId xmlns:a16="http://schemas.microsoft.com/office/drawing/2014/main" id="{466F1B91-F661-8C48-B6B5-274406F8C038}"/>
              </a:ext>
            </a:extLst>
          </p:cNvPr>
          <p:cNvSpPr txBox="1">
            <a:spLocks/>
          </p:cNvSpPr>
          <p:nvPr userDrawn="1"/>
        </p:nvSpPr>
        <p:spPr>
          <a:xfrm>
            <a:off x="11316790" y="6290096"/>
            <a:ext cx="358058" cy="357446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457200" rtl="0" eaLnBrk="1" latinLnBrk="0" hangingPunct="1">
              <a:defRPr sz="900" kern="1200">
                <a:solidFill>
                  <a:schemeClr val="accent1">
                    <a:lumMod val="40000"/>
                    <a:lumOff val="60000"/>
                  </a:schemeClr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CB4B4D-7CA3-9044-876B-883B54F8677D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3600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Google Shape;332;p40">
            <a:extLst>
              <a:ext uri="{FF2B5EF4-FFF2-40B4-BE49-F238E27FC236}">
                <a16:creationId xmlns:a16="http://schemas.microsoft.com/office/drawing/2014/main" id="{EE834F28-8568-2D4C-89E1-8834D5443954}"/>
              </a:ext>
            </a:extLst>
          </p:cNvPr>
          <p:cNvCxnSpPr>
            <a:cxnSpLocks/>
          </p:cNvCxnSpPr>
          <p:nvPr userDrawn="1"/>
        </p:nvCxnSpPr>
        <p:spPr>
          <a:xfrm>
            <a:off x="838196" y="390525"/>
            <a:ext cx="703002" cy="0"/>
          </a:xfrm>
          <a:prstGeom prst="straightConnector1">
            <a:avLst/>
          </a:prstGeom>
          <a:noFill/>
          <a:ln w="44450" cap="flat" cmpd="sng">
            <a:solidFill>
              <a:srgbClr val="FEDB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DBADD03-5E0F-914F-A6A2-9171C8CE88B5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838196" y="587840"/>
            <a:ext cx="5105404" cy="27068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200" b="0" i="0" spc="3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>
              <a:lnSpc>
                <a:spcPct val="100000"/>
              </a:lnSpc>
              <a:defRPr sz="1100" b="0" i="0"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>
              <a:lnSpc>
                <a:spcPct val="100000"/>
              </a:lnSpc>
              <a:defRPr sz="1050" b="0" i="0"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>
              <a:lnSpc>
                <a:spcPct val="100000"/>
              </a:lnSpc>
              <a:defRPr sz="1000" b="0" i="0"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>
              <a:lnSpc>
                <a:spcPct val="100000"/>
              </a:lnSpc>
              <a:defRPr sz="900" b="0" i="0"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">
            <a:extLst>
              <a:ext uri="{FF2B5EF4-FFF2-40B4-BE49-F238E27FC236}">
                <a16:creationId xmlns:a16="http://schemas.microsoft.com/office/drawing/2014/main" id="{18F4F4AE-7035-0641-BE97-2A9998A11FF9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316790" y="6290096"/>
            <a:ext cx="358058" cy="357446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accent1">
                    <a:lumMod val="40000"/>
                    <a:lumOff val="60000"/>
                  </a:schemeClr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2258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BLANK">
    <p:bg>
      <p:bgPr>
        <a:solidFill>
          <a:srgbClr val="27B9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D89CA9E-9615-1A40-8972-A15F3A052B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85000"/>
          </a:blip>
          <a:stretch>
            <a:fillRect/>
          </a:stretch>
        </p:blipFill>
        <p:spPr>
          <a:xfrm>
            <a:off x="6848944" y="6529596"/>
            <a:ext cx="5242561" cy="281545"/>
          </a:xfrm>
          <a:prstGeom prst="rect">
            <a:avLst/>
          </a:prstGeom>
        </p:spPr>
      </p:pic>
      <p:cxnSp>
        <p:nvCxnSpPr>
          <p:cNvPr id="6" name="Google Shape;332;p40">
            <a:extLst>
              <a:ext uri="{FF2B5EF4-FFF2-40B4-BE49-F238E27FC236}">
                <a16:creationId xmlns:a16="http://schemas.microsoft.com/office/drawing/2014/main" id="{EE834F28-8568-2D4C-89E1-8834D5443954}"/>
              </a:ext>
            </a:extLst>
          </p:cNvPr>
          <p:cNvCxnSpPr>
            <a:cxnSpLocks/>
          </p:cNvCxnSpPr>
          <p:nvPr userDrawn="1"/>
        </p:nvCxnSpPr>
        <p:spPr>
          <a:xfrm>
            <a:off x="838196" y="390525"/>
            <a:ext cx="703002" cy="0"/>
          </a:xfrm>
          <a:prstGeom prst="straightConnector1">
            <a:avLst/>
          </a:prstGeom>
          <a:noFill/>
          <a:ln w="44450" cap="flat" cmpd="sng">
            <a:solidFill>
              <a:srgbClr val="FEDB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DBADD03-5E0F-914F-A6A2-9171C8CE88B5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838196" y="587840"/>
            <a:ext cx="5105404" cy="27068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200" b="0" i="0" spc="3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>
              <a:lnSpc>
                <a:spcPct val="100000"/>
              </a:lnSpc>
              <a:defRPr sz="1100" b="0" i="0"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>
              <a:lnSpc>
                <a:spcPct val="100000"/>
              </a:lnSpc>
              <a:defRPr sz="1050" b="0" i="0"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>
              <a:lnSpc>
                <a:spcPct val="100000"/>
              </a:lnSpc>
              <a:defRPr sz="1000" b="0" i="0"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>
              <a:lnSpc>
                <a:spcPct val="100000"/>
              </a:lnSpc>
              <a:defRPr sz="900" b="0" i="0"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Google Shape;48;p12">
            <a:extLst>
              <a:ext uri="{FF2B5EF4-FFF2-40B4-BE49-F238E27FC236}">
                <a16:creationId xmlns:a16="http://schemas.microsoft.com/office/drawing/2014/main" id="{6EC211D9-0DC7-C54B-869E-FE0EAC333C5D}"/>
              </a:ext>
            </a:extLst>
          </p:cNvPr>
          <p:cNvSpPr txBox="1"/>
          <p:nvPr userDrawn="1"/>
        </p:nvSpPr>
        <p:spPr>
          <a:xfrm>
            <a:off x="220082" y="6322259"/>
            <a:ext cx="1236236" cy="2931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705" tIns="71705" rIns="71705" bIns="71705" anchor="ctr">
            <a:spAutoFit/>
          </a:bodyPr>
          <a:lstStyle>
            <a:lvl1pPr>
              <a:lnSpc>
                <a:spcPct val="115000"/>
              </a:lnSpc>
              <a:defRPr sz="800">
                <a:solidFill>
                  <a:srgbClr val="434343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</a:lstStyle>
          <a:p>
            <a:r>
              <a:rPr lang="en-US" sz="900">
                <a:solidFill>
                  <a:schemeClr val="bg1"/>
                </a:solidFill>
              </a:rPr>
              <a:t>WEBSTER BANK</a:t>
            </a:r>
          </a:p>
        </p:txBody>
      </p:sp>
      <p:sp>
        <p:nvSpPr>
          <p:cNvPr id="13" name="Slide Number">
            <a:extLst>
              <a:ext uri="{FF2B5EF4-FFF2-40B4-BE49-F238E27FC236}">
                <a16:creationId xmlns:a16="http://schemas.microsoft.com/office/drawing/2014/main" id="{3DF920DE-87F7-8644-A26E-DD29A6343124}"/>
              </a:ext>
            </a:extLst>
          </p:cNvPr>
          <p:cNvSpPr txBox="1">
            <a:spLocks/>
          </p:cNvSpPr>
          <p:nvPr userDrawn="1"/>
        </p:nvSpPr>
        <p:spPr>
          <a:xfrm>
            <a:off x="11316790" y="6290096"/>
            <a:ext cx="358058" cy="357446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457200" rtl="0" eaLnBrk="1" latinLnBrk="0" hangingPunct="1">
              <a:defRPr sz="900" kern="1200">
                <a:solidFill>
                  <a:schemeClr val="accent1">
                    <a:lumMod val="40000"/>
                    <a:lumOff val="60000"/>
                  </a:schemeClr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CB4B4D-7CA3-9044-876B-883B54F8677D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5865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8FDC811-5B6F-7C4E-ADE9-5D456FD42E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0000"/>
          </a:blip>
          <a:srcRect l="14104" t="1" r="-198" b="-1953"/>
          <a:stretch/>
        </p:blipFill>
        <p:spPr>
          <a:xfrm>
            <a:off x="0" y="1153389"/>
            <a:ext cx="6096000" cy="4376092"/>
          </a:xfrm>
          <a:prstGeom prst="rect">
            <a:avLst/>
          </a:prstGeom>
        </p:spPr>
      </p:pic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9B2EAD0E-2937-2A40-BC14-B62F844167E7}"/>
              </a:ext>
            </a:extLst>
          </p:cNvPr>
          <p:cNvSpPr txBox="1">
            <a:spLocks/>
          </p:cNvSpPr>
          <p:nvPr userDrawn="1"/>
        </p:nvSpPr>
        <p:spPr>
          <a:xfrm>
            <a:off x="9214259" y="647067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200"/>
          </a:p>
        </p:txBody>
      </p:sp>
      <p:sp>
        <p:nvSpPr>
          <p:cNvPr id="16" name="Google Shape;14;p2">
            <a:extLst>
              <a:ext uri="{FF2B5EF4-FFF2-40B4-BE49-F238E27FC236}">
                <a16:creationId xmlns:a16="http://schemas.microsoft.com/office/drawing/2014/main" id="{2A3F5BD9-9AB4-4E45-8841-40F7A87AA932}"/>
              </a:ext>
            </a:extLst>
          </p:cNvPr>
          <p:cNvSpPr/>
          <p:nvPr userDrawn="1"/>
        </p:nvSpPr>
        <p:spPr>
          <a:xfrm>
            <a:off x="1346200" y="6470679"/>
            <a:ext cx="10007599" cy="0"/>
          </a:xfrm>
          <a:prstGeom prst="line">
            <a:avLst/>
          </a:prstGeom>
          <a:ln w="12700">
            <a:solidFill>
              <a:schemeClr val="bg1"/>
            </a:solidFill>
          </a:ln>
        </p:spPr>
        <p:txBody>
          <a:bodyPr lIns="0" tIns="0" rIns="0" bIns="0"/>
          <a:lstStyle/>
          <a:p>
            <a:endParaRPr sz="1098"/>
          </a:p>
        </p:txBody>
      </p:sp>
      <p:sp>
        <p:nvSpPr>
          <p:cNvPr id="20" name="Title Placeholder 1">
            <a:extLst>
              <a:ext uri="{FF2B5EF4-FFF2-40B4-BE49-F238E27FC236}">
                <a16:creationId xmlns:a16="http://schemas.microsoft.com/office/drawing/2014/main" id="{E0B1F1EA-05F1-094E-8E46-7894D481F2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0" y="2560511"/>
            <a:ext cx="6565054" cy="141841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title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4C782238-8BBB-2B45-9A0B-B8FB5C0A46B2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6096000" y="4472407"/>
            <a:ext cx="5105404" cy="5479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400" b="0" i="0" spc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>
              <a:lnSpc>
                <a:spcPct val="100000"/>
              </a:lnSpc>
              <a:defRPr sz="1100" b="0" i="0"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>
              <a:lnSpc>
                <a:spcPct val="100000"/>
              </a:lnSpc>
              <a:defRPr sz="1050" b="0" i="0"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>
              <a:lnSpc>
                <a:spcPct val="100000"/>
              </a:lnSpc>
              <a:defRPr sz="1000" b="0" i="0"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>
              <a:lnSpc>
                <a:spcPct val="100000"/>
              </a:lnSpc>
              <a:defRPr sz="900" b="0" i="0"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23" name="Google Shape;332;p40">
            <a:extLst>
              <a:ext uri="{FF2B5EF4-FFF2-40B4-BE49-F238E27FC236}">
                <a16:creationId xmlns:a16="http://schemas.microsoft.com/office/drawing/2014/main" id="{5B8A056F-C6AE-A14F-B357-C2B1F20513E0}"/>
              </a:ext>
            </a:extLst>
          </p:cNvPr>
          <p:cNvCxnSpPr>
            <a:cxnSpLocks/>
          </p:cNvCxnSpPr>
          <p:nvPr userDrawn="1"/>
        </p:nvCxnSpPr>
        <p:spPr>
          <a:xfrm>
            <a:off x="6197596" y="4225925"/>
            <a:ext cx="703002" cy="0"/>
          </a:xfrm>
          <a:prstGeom prst="straightConnector1">
            <a:avLst/>
          </a:prstGeom>
          <a:noFill/>
          <a:ln w="44450" cap="flat" cmpd="sng">
            <a:solidFill>
              <a:srgbClr val="FEDB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" name="Google Shape;48;p12">
            <a:extLst>
              <a:ext uri="{FF2B5EF4-FFF2-40B4-BE49-F238E27FC236}">
                <a16:creationId xmlns:a16="http://schemas.microsoft.com/office/drawing/2014/main" id="{134D7C61-6A6D-894A-9806-07C95BC55EB7}"/>
              </a:ext>
            </a:extLst>
          </p:cNvPr>
          <p:cNvSpPr txBox="1"/>
          <p:nvPr userDrawn="1"/>
        </p:nvSpPr>
        <p:spPr>
          <a:xfrm>
            <a:off x="220082" y="6322259"/>
            <a:ext cx="1236236" cy="2931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705" tIns="71705" rIns="71705" bIns="71705" anchor="ctr">
            <a:spAutoFit/>
          </a:bodyPr>
          <a:lstStyle>
            <a:lvl1pPr>
              <a:lnSpc>
                <a:spcPct val="115000"/>
              </a:lnSpc>
              <a:defRPr sz="800">
                <a:solidFill>
                  <a:srgbClr val="434343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</a:lstStyle>
          <a:p>
            <a:r>
              <a:rPr lang="en-US" sz="900">
                <a:solidFill>
                  <a:schemeClr val="bg2"/>
                </a:solidFill>
              </a:rPr>
              <a:t>WEBSTER BANK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DC7A971-A24F-FA47-9595-934D80E26B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578056" y="6259374"/>
            <a:ext cx="393862" cy="393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3562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69811D2-3071-8047-B6DB-284A7100513A}"/>
              </a:ext>
            </a:extLst>
          </p:cNvPr>
          <p:cNvSpPr/>
          <p:nvPr userDrawn="1"/>
        </p:nvSpPr>
        <p:spPr>
          <a:xfrm>
            <a:off x="1042519" y="925285"/>
            <a:ext cx="10106962" cy="5007429"/>
          </a:xfrm>
          <a:prstGeom prst="rect">
            <a:avLst/>
          </a:prstGeom>
          <a:noFill/>
          <a:ln w="158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2094538-A2BC-8048-A3B0-D51A6B9B94C0}"/>
              </a:ext>
            </a:extLst>
          </p:cNvPr>
          <p:cNvSpPr/>
          <p:nvPr userDrawn="1"/>
        </p:nvSpPr>
        <p:spPr>
          <a:xfrm>
            <a:off x="5584824" y="395058"/>
            <a:ext cx="1022351" cy="106045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B64731-6573-9E48-8AB4-1A75925B4144}"/>
              </a:ext>
            </a:extLst>
          </p:cNvPr>
          <p:cNvSpPr txBox="1"/>
          <p:nvPr userDrawn="1"/>
        </p:nvSpPr>
        <p:spPr>
          <a:xfrm>
            <a:off x="5537198" y="542064"/>
            <a:ext cx="11176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i="0">
                <a:solidFill>
                  <a:schemeClr val="tx1"/>
                </a:solidFill>
                <a:latin typeface="Baskerville" panose="02020502070401020303" pitchFamily="18" charset="0"/>
                <a:ea typeface="Baskerville" panose="02020502070401020303" pitchFamily="18" charset="0"/>
                <a:cs typeface="Arial" panose="020B0604020202020204" pitchFamily="34" charset="0"/>
              </a:rPr>
              <a:t>“</a:t>
            </a:r>
          </a:p>
        </p:txBody>
      </p:sp>
      <p:sp>
        <p:nvSpPr>
          <p:cNvPr id="10" name="Google Shape;48;p12">
            <a:extLst>
              <a:ext uri="{FF2B5EF4-FFF2-40B4-BE49-F238E27FC236}">
                <a16:creationId xmlns:a16="http://schemas.microsoft.com/office/drawing/2014/main" id="{B76F7BAE-03A7-2F47-BF42-7CE9296690D5}"/>
              </a:ext>
            </a:extLst>
          </p:cNvPr>
          <p:cNvSpPr txBox="1"/>
          <p:nvPr userDrawn="1"/>
        </p:nvSpPr>
        <p:spPr>
          <a:xfrm>
            <a:off x="220082" y="6322259"/>
            <a:ext cx="1236236" cy="2931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705" tIns="71705" rIns="71705" bIns="71705" anchor="ctr">
            <a:spAutoFit/>
          </a:bodyPr>
          <a:lstStyle>
            <a:lvl1pPr>
              <a:lnSpc>
                <a:spcPct val="115000"/>
              </a:lnSpc>
              <a:defRPr sz="800">
                <a:solidFill>
                  <a:srgbClr val="434343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</a:lstStyle>
          <a:p>
            <a:r>
              <a:rPr lang="en-US" sz="900">
                <a:solidFill>
                  <a:schemeClr val="bg2"/>
                </a:solidFill>
              </a:rPr>
              <a:t>WEBSTER BANK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325595A-88BE-8943-AA3E-8CEBA351A0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85000"/>
          </a:blip>
          <a:stretch>
            <a:fillRect/>
          </a:stretch>
        </p:blipFill>
        <p:spPr>
          <a:xfrm>
            <a:off x="6848944" y="6529596"/>
            <a:ext cx="5242561" cy="281545"/>
          </a:xfrm>
          <a:prstGeom prst="rect">
            <a:avLst/>
          </a:prstGeom>
        </p:spPr>
      </p:pic>
      <p:sp>
        <p:nvSpPr>
          <p:cNvPr id="14" name="Slide Number">
            <a:extLst>
              <a:ext uri="{FF2B5EF4-FFF2-40B4-BE49-F238E27FC236}">
                <a16:creationId xmlns:a16="http://schemas.microsoft.com/office/drawing/2014/main" id="{903C578D-F823-3042-9E0B-83E411A1A549}"/>
              </a:ext>
            </a:extLst>
          </p:cNvPr>
          <p:cNvSpPr txBox="1">
            <a:spLocks/>
          </p:cNvSpPr>
          <p:nvPr userDrawn="1"/>
        </p:nvSpPr>
        <p:spPr>
          <a:xfrm>
            <a:off x="11316790" y="6290096"/>
            <a:ext cx="358058" cy="357446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457200" rtl="0" eaLnBrk="1" latinLnBrk="0" hangingPunct="1">
              <a:defRPr sz="900" kern="1200">
                <a:solidFill>
                  <a:schemeClr val="accent1">
                    <a:lumMod val="40000"/>
                    <a:lumOff val="60000"/>
                  </a:schemeClr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CB4B4D-7CA3-9044-876B-883B54F8677D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9498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Quot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69811D2-3071-8047-B6DB-284A7100513A}"/>
              </a:ext>
            </a:extLst>
          </p:cNvPr>
          <p:cNvSpPr/>
          <p:nvPr userDrawn="1"/>
        </p:nvSpPr>
        <p:spPr>
          <a:xfrm>
            <a:off x="1042519" y="925285"/>
            <a:ext cx="10106962" cy="5007429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2094538-A2BC-8048-A3B0-D51A6B9B94C0}"/>
              </a:ext>
            </a:extLst>
          </p:cNvPr>
          <p:cNvSpPr/>
          <p:nvPr userDrawn="1"/>
        </p:nvSpPr>
        <p:spPr>
          <a:xfrm>
            <a:off x="5584824" y="395058"/>
            <a:ext cx="1022351" cy="1060454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B64731-6573-9E48-8AB4-1A75925B4144}"/>
              </a:ext>
            </a:extLst>
          </p:cNvPr>
          <p:cNvSpPr txBox="1"/>
          <p:nvPr userDrawn="1"/>
        </p:nvSpPr>
        <p:spPr>
          <a:xfrm>
            <a:off x="5537198" y="542064"/>
            <a:ext cx="11176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i="0">
                <a:solidFill>
                  <a:schemeClr val="tx2"/>
                </a:solidFill>
                <a:latin typeface="Baskerville" panose="02020502070401020303" pitchFamily="18" charset="0"/>
                <a:ea typeface="Baskerville" panose="02020502070401020303" pitchFamily="18" charset="0"/>
                <a:cs typeface="Arial" panose="020B0604020202020204" pitchFamily="34" charset="0"/>
              </a:rPr>
              <a:t>“</a:t>
            </a:r>
          </a:p>
        </p:txBody>
      </p:sp>
      <p:sp>
        <p:nvSpPr>
          <p:cNvPr id="9" name="Slide Number">
            <a:extLst>
              <a:ext uri="{FF2B5EF4-FFF2-40B4-BE49-F238E27FC236}">
                <a16:creationId xmlns:a16="http://schemas.microsoft.com/office/drawing/2014/main" id="{3C2CA78C-0127-9445-89C2-4D6E3D60420B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316790" y="6290096"/>
            <a:ext cx="358058" cy="357446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accent1">
                    <a:lumMod val="40000"/>
                    <a:lumOff val="60000"/>
                  </a:schemeClr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3692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Quote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10FD6A43-E35A-134B-840F-15755AD4BC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654" y="3429000"/>
            <a:ext cx="6565054" cy="141841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44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title</a:t>
            </a:r>
          </a:p>
        </p:txBody>
      </p:sp>
      <p:cxnSp>
        <p:nvCxnSpPr>
          <p:cNvPr id="13" name="Google Shape;332;p40">
            <a:extLst>
              <a:ext uri="{FF2B5EF4-FFF2-40B4-BE49-F238E27FC236}">
                <a16:creationId xmlns:a16="http://schemas.microsoft.com/office/drawing/2014/main" id="{7D56DD2F-2575-0B4E-BFB3-C378A19C296D}"/>
              </a:ext>
            </a:extLst>
          </p:cNvPr>
          <p:cNvCxnSpPr>
            <a:cxnSpLocks/>
          </p:cNvCxnSpPr>
          <p:nvPr userDrawn="1"/>
        </p:nvCxnSpPr>
        <p:spPr>
          <a:xfrm>
            <a:off x="800100" y="2968625"/>
            <a:ext cx="703002" cy="0"/>
          </a:xfrm>
          <a:prstGeom prst="straightConnector1">
            <a:avLst/>
          </a:prstGeom>
          <a:noFill/>
          <a:ln w="44450" cap="flat" cmpd="sng">
            <a:solidFill>
              <a:srgbClr val="FEDB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" name="Google Shape;14;p2">
            <a:extLst>
              <a:ext uri="{FF2B5EF4-FFF2-40B4-BE49-F238E27FC236}">
                <a16:creationId xmlns:a16="http://schemas.microsoft.com/office/drawing/2014/main" id="{3F6AD5AA-B7F3-B64E-8164-9206080A71AC}"/>
              </a:ext>
            </a:extLst>
          </p:cNvPr>
          <p:cNvSpPr/>
          <p:nvPr userDrawn="1"/>
        </p:nvSpPr>
        <p:spPr>
          <a:xfrm>
            <a:off x="1346200" y="6470679"/>
            <a:ext cx="10007599" cy="0"/>
          </a:xfrm>
          <a:prstGeom prst="line">
            <a:avLst/>
          </a:prstGeom>
          <a:ln w="12700">
            <a:solidFill>
              <a:schemeClr val="bg1"/>
            </a:solidFill>
          </a:ln>
        </p:spPr>
        <p:txBody>
          <a:bodyPr lIns="0" tIns="0" rIns="0" bIns="0"/>
          <a:lstStyle/>
          <a:p>
            <a:endParaRPr sz="1098"/>
          </a:p>
        </p:txBody>
      </p:sp>
      <p:sp>
        <p:nvSpPr>
          <p:cNvPr id="9" name="Slide Number">
            <a:extLst>
              <a:ext uri="{FF2B5EF4-FFF2-40B4-BE49-F238E27FC236}">
                <a16:creationId xmlns:a16="http://schemas.microsoft.com/office/drawing/2014/main" id="{3FB92646-C5B3-9744-8DB0-76D50936A30B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670081" y="6290096"/>
            <a:ext cx="358058" cy="357446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bg1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Google Shape;48;p12">
            <a:extLst>
              <a:ext uri="{FF2B5EF4-FFF2-40B4-BE49-F238E27FC236}">
                <a16:creationId xmlns:a16="http://schemas.microsoft.com/office/drawing/2014/main" id="{7854FF72-B1B2-2F4E-856C-D374551FB21A}"/>
              </a:ext>
            </a:extLst>
          </p:cNvPr>
          <p:cNvSpPr txBox="1"/>
          <p:nvPr userDrawn="1"/>
        </p:nvSpPr>
        <p:spPr>
          <a:xfrm>
            <a:off x="220082" y="6322259"/>
            <a:ext cx="1236236" cy="2931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705" tIns="71705" rIns="71705" bIns="71705" anchor="ctr">
            <a:spAutoFit/>
          </a:bodyPr>
          <a:lstStyle>
            <a:lvl1pPr>
              <a:lnSpc>
                <a:spcPct val="115000"/>
              </a:lnSpc>
              <a:defRPr sz="800">
                <a:solidFill>
                  <a:srgbClr val="434343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</a:lstStyle>
          <a:p>
            <a:r>
              <a:rPr lang="en-US" sz="900">
                <a:solidFill>
                  <a:schemeClr val="bg2"/>
                </a:solidFill>
              </a:rPr>
              <a:t>WEBSTER BANK</a:t>
            </a:r>
          </a:p>
        </p:txBody>
      </p:sp>
    </p:spTree>
    <p:extLst>
      <p:ext uri="{BB962C8B-B14F-4D97-AF65-F5344CB8AC3E}">
        <p14:creationId xmlns:p14="http://schemas.microsoft.com/office/powerpoint/2010/main" val="17472762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8A29C3-BA5E-98A4-7299-7ADBA3665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FEBC3D-8181-F29A-AD00-A095755117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9A81EB-4C7E-FEA3-75C3-329482778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C21EB-EAA5-B840-AE6C-375DCC0D2D8D}" type="datetimeFigureOut">
              <a:rPr lang="en-US" smtClean="0"/>
              <a:t>9/10/24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70BDFC-C91C-E95A-AEE5-DEF9D2BCC3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C47FAF-3DDB-1D0D-023B-A13961EEA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D22D9-D2E9-D143-820D-ABF12349FD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5033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D3F99-7FBE-42C1-8DDF-13D7D1AD89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531D0DA-B5E4-4676-AD14-DE5DE97A232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5584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Quote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F723B86-8C49-7346-A019-70E58B01127B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1366921" y="3994692"/>
            <a:ext cx="5105404" cy="13525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400" b="0" i="0" spc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  <a:lvl2pPr>
              <a:lnSpc>
                <a:spcPct val="100000"/>
              </a:lnSpc>
              <a:defRPr sz="1100" b="0" i="0"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>
              <a:lnSpc>
                <a:spcPct val="100000"/>
              </a:lnSpc>
              <a:defRPr sz="1050" b="0" i="0"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>
              <a:lnSpc>
                <a:spcPct val="100000"/>
              </a:lnSpc>
              <a:defRPr sz="1000" b="0" i="0"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>
              <a:lnSpc>
                <a:spcPct val="100000"/>
              </a:lnSpc>
              <a:defRPr sz="900" b="0" i="0"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 dirty="0"/>
              <a:t>CLICK TO </a:t>
            </a:r>
          </a:p>
          <a:p>
            <a:pPr lvl="0"/>
            <a:r>
              <a:rPr lang="en-US" dirty="0"/>
              <a:t>EDIT MASTER</a:t>
            </a:r>
          </a:p>
          <a:p>
            <a:pPr lvl="0"/>
            <a:r>
              <a:rPr lang="en-US" dirty="0"/>
              <a:t>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0F14DE1-7D31-8F46-A982-738C12B3AA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397" r="-421"/>
          <a:stretch/>
        </p:blipFill>
        <p:spPr>
          <a:xfrm>
            <a:off x="1366854" y="1383742"/>
            <a:ext cx="2278046" cy="2259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7143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Quote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10FD6A43-E35A-134B-840F-15755AD4BC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654" y="3429000"/>
            <a:ext cx="6565054" cy="141841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44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title</a:t>
            </a:r>
          </a:p>
        </p:txBody>
      </p:sp>
      <p:cxnSp>
        <p:nvCxnSpPr>
          <p:cNvPr id="13" name="Google Shape;332;p40">
            <a:extLst>
              <a:ext uri="{FF2B5EF4-FFF2-40B4-BE49-F238E27FC236}">
                <a16:creationId xmlns:a16="http://schemas.microsoft.com/office/drawing/2014/main" id="{7D56DD2F-2575-0B4E-BFB3-C378A19C296D}"/>
              </a:ext>
            </a:extLst>
          </p:cNvPr>
          <p:cNvCxnSpPr>
            <a:cxnSpLocks/>
          </p:cNvCxnSpPr>
          <p:nvPr userDrawn="1"/>
        </p:nvCxnSpPr>
        <p:spPr>
          <a:xfrm>
            <a:off x="800100" y="2968625"/>
            <a:ext cx="703002" cy="0"/>
          </a:xfrm>
          <a:prstGeom prst="straightConnector1">
            <a:avLst/>
          </a:prstGeom>
          <a:noFill/>
          <a:ln w="44450" cap="flat" cmpd="sng">
            <a:solidFill>
              <a:srgbClr val="FEDB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7" name="Google Shape;14;p2">
            <a:extLst>
              <a:ext uri="{FF2B5EF4-FFF2-40B4-BE49-F238E27FC236}">
                <a16:creationId xmlns:a16="http://schemas.microsoft.com/office/drawing/2014/main" id="{170F61F2-4A9D-3D4A-96BE-59FDA6861F88}"/>
              </a:ext>
            </a:extLst>
          </p:cNvPr>
          <p:cNvSpPr/>
          <p:nvPr userDrawn="1"/>
        </p:nvSpPr>
        <p:spPr>
          <a:xfrm>
            <a:off x="1346200" y="6470679"/>
            <a:ext cx="10007599" cy="0"/>
          </a:xfrm>
          <a:prstGeom prst="line">
            <a:avLst/>
          </a:prstGeom>
          <a:ln w="12700">
            <a:solidFill>
              <a:schemeClr val="bg1"/>
            </a:solidFill>
          </a:ln>
        </p:spPr>
        <p:txBody>
          <a:bodyPr lIns="0" tIns="0" rIns="0" bIns="0"/>
          <a:lstStyle/>
          <a:p>
            <a:endParaRPr sz="1098"/>
          </a:p>
        </p:txBody>
      </p:sp>
      <p:sp>
        <p:nvSpPr>
          <p:cNvPr id="18" name="Google Shape;48;p12">
            <a:extLst>
              <a:ext uri="{FF2B5EF4-FFF2-40B4-BE49-F238E27FC236}">
                <a16:creationId xmlns:a16="http://schemas.microsoft.com/office/drawing/2014/main" id="{6CC0881E-A5CD-AE47-AF57-1F09BB0FF509}"/>
              </a:ext>
            </a:extLst>
          </p:cNvPr>
          <p:cNvSpPr txBox="1"/>
          <p:nvPr userDrawn="1"/>
        </p:nvSpPr>
        <p:spPr>
          <a:xfrm>
            <a:off x="220082" y="6322259"/>
            <a:ext cx="1236236" cy="2931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705" tIns="71705" rIns="71705" bIns="71705" anchor="ctr">
            <a:spAutoFit/>
          </a:bodyPr>
          <a:lstStyle>
            <a:lvl1pPr>
              <a:lnSpc>
                <a:spcPct val="115000"/>
              </a:lnSpc>
              <a:defRPr sz="800">
                <a:solidFill>
                  <a:srgbClr val="434343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</a:lstStyle>
          <a:p>
            <a:r>
              <a:rPr lang="en-US" sz="900">
                <a:solidFill>
                  <a:schemeClr val="bg1"/>
                </a:solidFill>
              </a:rPr>
              <a:t>WEBSTER BANK</a:t>
            </a:r>
          </a:p>
        </p:txBody>
      </p:sp>
      <p:sp>
        <p:nvSpPr>
          <p:cNvPr id="8" name="Slide Number">
            <a:extLst>
              <a:ext uri="{FF2B5EF4-FFF2-40B4-BE49-F238E27FC236}">
                <a16:creationId xmlns:a16="http://schemas.microsoft.com/office/drawing/2014/main" id="{987A8FD9-4BF6-4542-B59A-769752019EB6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670081" y="6290096"/>
            <a:ext cx="358058" cy="357446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bg1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7380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Quot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10FD6A43-E35A-134B-840F-15755AD4BC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654" y="3429000"/>
            <a:ext cx="6565054" cy="141841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44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title</a:t>
            </a:r>
          </a:p>
        </p:txBody>
      </p:sp>
      <p:cxnSp>
        <p:nvCxnSpPr>
          <p:cNvPr id="13" name="Google Shape;332;p40">
            <a:extLst>
              <a:ext uri="{FF2B5EF4-FFF2-40B4-BE49-F238E27FC236}">
                <a16:creationId xmlns:a16="http://schemas.microsoft.com/office/drawing/2014/main" id="{7D56DD2F-2575-0B4E-BFB3-C378A19C296D}"/>
              </a:ext>
            </a:extLst>
          </p:cNvPr>
          <p:cNvCxnSpPr>
            <a:cxnSpLocks/>
          </p:cNvCxnSpPr>
          <p:nvPr userDrawn="1"/>
        </p:nvCxnSpPr>
        <p:spPr>
          <a:xfrm>
            <a:off x="800100" y="2968625"/>
            <a:ext cx="703002" cy="0"/>
          </a:xfrm>
          <a:prstGeom prst="straightConnector1">
            <a:avLst/>
          </a:prstGeom>
          <a:noFill/>
          <a:ln w="44450" cap="flat" cmpd="sng">
            <a:solidFill>
              <a:srgbClr val="FEDB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7" name="Google Shape;14;p2">
            <a:extLst>
              <a:ext uri="{FF2B5EF4-FFF2-40B4-BE49-F238E27FC236}">
                <a16:creationId xmlns:a16="http://schemas.microsoft.com/office/drawing/2014/main" id="{170F61F2-4A9D-3D4A-96BE-59FDA6861F88}"/>
              </a:ext>
            </a:extLst>
          </p:cNvPr>
          <p:cNvSpPr/>
          <p:nvPr userDrawn="1"/>
        </p:nvSpPr>
        <p:spPr>
          <a:xfrm>
            <a:off x="1346200" y="6470679"/>
            <a:ext cx="1000759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txBody>
          <a:bodyPr lIns="0" tIns="0" rIns="0" bIns="0"/>
          <a:lstStyle/>
          <a:p>
            <a:endParaRPr sz="1098"/>
          </a:p>
        </p:txBody>
      </p:sp>
      <p:sp>
        <p:nvSpPr>
          <p:cNvPr id="18" name="Google Shape;48;p12">
            <a:extLst>
              <a:ext uri="{FF2B5EF4-FFF2-40B4-BE49-F238E27FC236}">
                <a16:creationId xmlns:a16="http://schemas.microsoft.com/office/drawing/2014/main" id="{6CC0881E-A5CD-AE47-AF57-1F09BB0FF509}"/>
              </a:ext>
            </a:extLst>
          </p:cNvPr>
          <p:cNvSpPr txBox="1"/>
          <p:nvPr userDrawn="1"/>
        </p:nvSpPr>
        <p:spPr>
          <a:xfrm>
            <a:off x="220082" y="6322259"/>
            <a:ext cx="1236236" cy="2931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705" tIns="71705" rIns="71705" bIns="71705" anchor="ctr">
            <a:spAutoFit/>
          </a:bodyPr>
          <a:lstStyle>
            <a:lvl1pPr>
              <a:lnSpc>
                <a:spcPct val="115000"/>
              </a:lnSpc>
              <a:defRPr sz="800">
                <a:solidFill>
                  <a:srgbClr val="434343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</a:lstStyle>
          <a:p>
            <a:r>
              <a:rPr lang="en-US" sz="900">
                <a:solidFill>
                  <a:schemeClr val="tx1"/>
                </a:solidFill>
              </a:rPr>
              <a:t>WEBSTER BANK</a:t>
            </a:r>
          </a:p>
        </p:txBody>
      </p:sp>
      <p:sp>
        <p:nvSpPr>
          <p:cNvPr id="8" name="Slide Number">
            <a:extLst>
              <a:ext uri="{FF2B5EF4-FFF2-40B4-BE49-F238E27FC236}">
                <a16:creationId xmlns:a16="http://schemas.microsoft.com/office/drawing/2014/main" id="{25C4952C-6C3B-9246-9034-0A95B71561E0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670081" y="6290096"/>
            <a:ext cx="358058" cy="357446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1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7440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B628DF-74B7-3343-9F49-A63AC76D82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573076"/>
            <a:ext cx="5000413" cy="4603887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800" b="0" i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lnSpc>
                <a:spcPct val="100000"/>
              </a:lnSpc>
              <a:defRPr sz="1600" b="0" i="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lnSpc>
                <a:spcPct val="100000"/>
              </a:lnSpc>
              <a:defRPr sz="1050" b="0" i="0"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>
              <a:lnSpc>
                <a:spcPct val="100000"/>
              </a:lnSpc>
              <a:defRPr sz="1000" b="0" i="0"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>
              <a:lnSpc>
                <a:spcPct val="100000"/>
              </a:lnSpc>
              <a:defRPr sz="900" b="0" i="0"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EA48419-5961-E147-A495-814CB03F5C76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353391" y="1573076"/>
            <a:ext cx="5000413" cy="4603887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800" b="0" i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lnSpc>
                <a:spcPct val="100000"/>
              </a:lnSpc>
              <a:defRPr sz="1400" b="0" i="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lnSpc>
                <a:spcPct val="100000"/>
              </a:lnSpc>
              <a:defRPr sz="1050" b="0" i="0"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>
              <a:lnSpc>
                <a:spcPct val="100000"/>
              </a:lnSpc>
              <a:defRPr sz="1000" b="0" i="0"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>
              <a:lnSpc>
                <a:spcPct val="100000"/>
              </a:lnSpc>
              <a:defRPr sz="900" b="0" i="0"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B0D4133C-C372-EB49-B652-D390C7ADB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2913"/>
            <a:ext cx="10515600" cy="57624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4000" b="0" i="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7" name="Google Shape;332;p40">
            <a:extLst>
              <a:ext uri="{FF2B5EF4-FFF2-40B4-BE49-F238E27FC236}">
                <a16:creationId xmlns:a16="http://schemas.microsoft.com/office/drawing/2014/main" id="{486FDF7C-AB04-5941-8B60-C720AFCBFE52}"/>
              </a:ext>
            </a:extLst>
          </p:cNvPr>
          <p:cNvCxnSpPr>
            <a:cxnSpLocks/>
          </p:cNvCxnSpPr>
          <p:nvPr userDrawn="1"/>
        </p:nvCxnSpPr>
        <p:spPr>
          <a:xfrm>
            <a:off x="838196" y="1271118"/>
            <a:ext cx="703002" cy="0"/>
          </a:xfrm>
          <a:prstGeom prst="straightConnector1">
            <a:avLst/>
          </a:prstGeom>
          <a:noFill/>
          <a:ln w="28575" cap="flat" cmpd="sng">
            <a:solidFill>
              <a:srgbClr val="FEDB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" name="Slide Number">
            <a:extLst>
              <a:ext uri="{FF2B5EF4-FFF2-40B4-BE49-F238E27FC236}">
                <a16:creationId xmlns:a16="http://schemas.microsoft.com/office/drawing/2014/main" id="{7F86581E-C67F-5141-A9CB-FFA5BB8E971E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316790" y="6290096"/>
            <a:ext cx="358058" cy="357446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accent1">
                    <a:lumMod val="40000"/>
                    <a:lumOff val="60000"/>
                  </a:schemeClr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9285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B628DF-74B7-3343-9F49-A63AC76D82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8801"/>
            <a:ext cx="5000413" cy="4348162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800" b="0" i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lnSpc>
                <a:spcPct val="100000"/>
              </a:lnSpc>
              <a:defRPr sz="1600" b="0" i="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lnSpc>
                <a:spcPct val="100000"/>
              </a:lnSpc>
              <a:defRPr sz="1050" b="0" i="0"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>
              <a:lnSpc>
                <a:spcPct val="100000"/>
              </a:lnSpc>
              <a:defRPr sz="1000" b="0" i="0"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>
              <a:lnSpc>
                <a:spcPct val="100000"/>
              </a:lnSpc>
              <a:defRPr sz="900" b="0" i="0"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EA48419-5961-E147-A495-814CB03F5C76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353391" y="1828801"/>
            <a:ext cx="5000413" cy="4348162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800" b="0" i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lnSpc>
                <a:spcPct val="100000"/>
              </a:lnSpc>
              <a:defRPr sz="1400" b="0" i="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lnSpc>
                <a:spcPct val="100000"/>
              </a:lnSpc>
              <a:defRPr sz="1050" b="0" i="0"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>
              <a:lnSpc>
                <a:spcPct val="100000"/>
              </a:lnSpc>
              <a:defRPr sz="1000" b="0" i="0"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>
              <a:lnSpc>
                <a:spcPct val="100000"/>
              </a:lnSpc>
              <a:defRPr sz="900" b="0" i="0"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B0D4133C-C372-EB49-B652-D390C7ADB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8"/>
            <a:ext cx="10515600" cy="57624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4000" b="0" i="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6" name="Google Shape;332;p40">
            <a:extLst>
              <a:ext uri="{FF2B5EF4-FFF2-40B4-BE49-F238E27FC236}">
                <a16:creationId xmlns:a16="http://schemas.microsoft.com/office/drawing/2014/main" id="{B9D76CE5-9DD6-2C46-860E-DF8F5010469E}"/>
              </a:ext>
            </a:extLst>
          </p:cNvPr>
          <p:cNvCxnSpPr>
            <a:cxnSpLocks/>
          </p:cNvCxnSpPr>
          <p:nvPr userDrawn="1"/>
        </p:nvCxnSpPr>
        <p:spPr>
          <a:xfrm>
            <a:off x="838196" y="390525"/>
            <a:ext cx="703002" cy="0"/>
          </a:xfrm>
          <a:prstGeom prst="straightConnector1">
            <a:avLst/>
          </a:prstGeom>
          <a:noFill/>
          <a:ln w="44450" cap="flat" cmpd="sng">
            <a:solidFill>
              <a:srgbClr val="FEDB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" name="Google Shape;332;p40">
            <a:extLst>
              <a:ext uri="{FF2B5EF4-FFF2-40B4-BE49-F238E27FC236}">
                <a16:creationId xmlns:a16="http://schemas.microsoft.com/office/drawing/2014/main" id="{486FDF7C-AB04-5941-8B60-C720AFCBFE52}"/>
              </a:ext>
            </a:extLst>
          </p:cNvPr>
          <p:cNvCxnSpPr>
            <a:cxnSpLocks/>
          </p:cNvCxnSpPr>
          <p:nvPr userDrawn="1"/>
        </p:nvCxnSpPr>
        <p:spPr>
          <a:xfrm>
            <a:off x="838196" y="1559243"/>
            <a:ext cx="703002" cy="0"/>
          </a:xfrm>
          <a:prstGeom prst="straightConnector1">
            <a:avLst/>
          </a:prstGeom>
          <a:noFill/>
          <a:ln w="28575" cap="flat" cmpd="sng">
            <a:solidFill>
              <a:srgbClr val="FEDB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4" name="Slide Number">
            <a:extLst>
              <a:ext uri="{FF2B5EF4-FFF2-40B4-BE49-F238E27FC236}">
                <a16:creationId xmlns:a16="http://schemas.microsoft.com/office/drawing/2014/main" id="{A123DE60-D045-1B4F-ACF0-37D302737F7F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316790" y="6290096"/>
            <a:ext cx="358058" cy="357446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accent1">
                    <a:lumMod val="40000"/>
                    <a:lumOff val="60000"/>
                  </a:schemeClr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3300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C2485026-B704-714A-9D9B-ACBEB80E26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34059"/>
            <a:ext cx="10515600" cy="114173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ct val="90000"/>
              </a:lnSpc>
              <a:defRPr sz="4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cxnSp>
        <p:nvCxnSpPr>
          <p:cNvPr id="16" name="Google Shape;332;p40">
            <a:extLst>
              <a:ext uri="{FF2B5EF4-FFF2-40B4-BE49-F238E27FC236}">
                <a16:creationId xmlns:a16="http://schemas.microsoft.com/office/drawing/2014/main" id="{B9D76CE5-9DD6-2C46-860E-DF8F5010469E}"/>
              </a:ext>
            </a:extLst>
          </p:cNvPr>
          <p:cNvCxnSpPr>
            <a:cxnSpLocks/>
          </p:cNvCxnSpPr>
          <p:nvPr userDrawn="1"/>
        </p:nvCxnSpPr>
        <p:spPr>
          <a:xfrm>
            <a:off x="838196" y="390525"/>
            <a:ext cx="703002" cy="0"/>
          </a:xfrm>
          <a:prstGeom prst="straightConnector1">
            <a:avLst/>
          </a:prstGeom>
          <a:noFill/>
          <a:ln w="44450" cap="flat" cmpd="sng">
            <a:solidFill>
              <a:srgbClr val="FEDB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" name="Google Shape;332;p40">
            <a:extLst>
              <a:ext uri="{FF2B5EF4-FFF2-40B4-BE49-F238E27FC236}">
                <a16:creationId xmlns:a16="http://schemas.microsoft.com/office/drawing/2014/main" id="{3AFD4370-B6A3-3645-AEB7-3E6D09404001}"/>
              </a:ext>
            </a:extLst>
          </p:cNvPr>
          <p:cNvCxnSpPr>
            <a:cxnSpLocks/>
          </p:cNvCxnSpPr>
          <p:nvPr userDrawn="1"/>
        </p:nvCxnSpPr>
        <p:spPr>
          <a:xfrm>
            <a:off x="838196" y="2219325"/>
            <a:ext cx="703002" cy="0"/>
          </a:xfrm>
          <a:prstGeom prst="straightConnector1">
            <a:avLst/>
          </a:prstGeom>
          <a:noFill/>
          <a:ln w="28575" cap="flat" cmpd="sng">
            <a:solidFill>
              <a:srgbClr val="FEDB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5BA71545-28A8-D747-82BD-43C8B2E670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603506"/>
            <a:ext cx="5000413" cy="3573456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6858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11430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05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 marL="16002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0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 marL="20574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9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Click to edit Master text styles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Second level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Third level</a:t>
            </a:r>
          </a:p>
          <a:p>
            <a:pPr marL="1600200" marR="0" lvl="3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Fourth level</a:t>
            </a:r>
          </a:p>
          <a:p>
            <a:pPr marL="2057400" marR="0" lvl="4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Fifth level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05EF86FD-536A-204B-A315-F6EA3FB3373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353391" y="2603506"/>
            <a:ext cx="5000413" cy="3573456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6858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11430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05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 marL="16002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0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 marL="20574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9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Click to edit Master text styles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Second level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Third level</a:t>
            </a:r>
          </a:p>
          <a:p>
            <a:pPr marL="1600200" marR="0" lvl="3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Fourth level</a:t>
            </a:r>
          </a:p>
          <a:p>
            <a:pPr marL="2057400" marR="0" lvl="4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Fifth level</a:t>
            </a:r>
          </a:p>
        </p:txBody>
      </p:sp>
      <p:sp>
        <p:nvSpPr>
          <p:cNvPr id="12" name="Slide Number">
            <a:extLst>
              <a:ext uri="{FF2B5EF4-FFF2-40B4-BE49-F238E27FC236}">
                <a16:creationId xmlns:a16="http://schemas.microsoft.com/office/drawing/2014/main" id="{A55DE21C-3E1C-7646-8305-BAC989877641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316790" y="6290096"/>
            <a:ext cx="358058" cy="357446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accent1">
                    <a:lumMod val="40000"/>
                    <a:lumOff val="60000"/>
                  </a:schemeClr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67659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55530EA8-526C-F34C-98C6-C1AEC073A895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838196" y="587840"/>
            <a:ext cx="5105404" cy="27068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200" b="0" i="0" spc="3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>
              <a:lnSpc>
                <a:spcPct val="100000"/>
              </a:lnSpc>
              <a:defRPr sz="1100" b="0" i="0"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>
              <a:lnSpc>
                <a:spcPct val="100000"/>
              </a:lnSpc>
              <a:defRPr sz="1050" b="0" i="0"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>
              <a:lnSpc>
                <a:spcPct val="100000"/>
              </a:lnSpc>
              <a:defRPr sz="1000" b="0" i="0"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>
              <a:lnSpc>
                <a:spcPct val="100000"/>
              </a:lnSpc>
              <a:defRPr sz="900" b="0" i="0"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B628DF-74B7-3343-9F49-A63AC76D82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44699"/>
            <a:ext cx="5000413" cy="4132263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800" b="0" i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lnSpc>
                <a:spcPct val="100000"/>
              </a:lnSpc>
              <a:defRPr sz="1600" b="0" i="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lnSpc>
                <a:spcPct val="100000"/>
              </a:lnSpc>
              <a:defRPr sz="1050" b="0" i="0"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>
              <a:lnSpc>
                <a:spcPct val="100000"/>
              </a:lnSpc>
              <a:defRPr sz="1000" b="0" i="0"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>
              <a:lnSpc>
                <a:spcPct val="100000"/>
              </a:lnSpc>
              <a:defRPr sz="900" b="0" i="0"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EA48419-5961-E147-A495-814CB03F5C76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353391" y="2044699"/>
            <a:ext cx="5000413" cy="4132263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800" b="0" i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lnSpc>
                <a:spcPct val="100000"/>
              </a:lnSpc>
              <a:defRPr sz="1400" b="0" i="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lnSpc>
                <a:spcPct val="100000"/>
              </a:lnSpc>
              <a:defRPr sz="1050" b="0" i="0"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>
              <a:lnSpc>
                <a:spcPct val="100000"/>
              </a:lnSpc>
              <a:defRPr sz="1000" b="0" i="0"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>
              <a:lnSpc>
                <a:spcPct val="100000"/>
              </a:lnSpc>
              <a:defRPr sz="900" b="0" i="0"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B0D4133C-C372-EB49-B652-D390C7ADB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58520"/>
            <a:ext cx="10515600" cy="57624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4000" b="0" i="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6" name="Google Shape;332;p40">
            <a:extLst>
              <a:ext uri="{FF2B5EF4-FFF2-40B4-BE49-F238E27FC236}">
                <a16:creationId xmlns:a16="http://schemas.microsoft.com/office/drawing/2014/main" id="{B9D76CE5-9DD6-2C46-860E-DF8F5010469E}"/>
              </a:ext>
            </a:extLst>
          </p:cNvPr>
          <p:cNvCxnSpPr>
            <a:cxnSpLocks/>
          </p:cNvCxnSpPr>
          <p:nvPr userDrawn="1"/>
        </p:nvCxnSpPr>
        <p:spPr>
          <a:xfrm>
            <a:off x="838196" y="390525"/>
            <a:ext cx="703002" cy="0"/>
          </a:xfrm>
          <a:prstGeom prst="straightConnector1">
            <a:avLst/>
          </a:prstGeom>
          <a:noFill/>
          <a:ln w="44450" cap="flat" cmpd="sng">
            <a:solidFill>
              <a:srgbClr val="FEDB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" name="Google Shape;332;p40">
            <a:extLst>
              <a:ext uri="{FF2B5EF4-FFF2-40B4-BE49-F238E27FC236}">
                <a16:creationId xmlns:a16="http://schemas.microsoft.com/office/drawing/2014/main" id="{486FDF7C-AB04-5941-8B60-C720AFCBFE52}"/>
              </a:ext>
            </a:extLst>
          </p:cNvPr>
          <p:cNvCxnSpPr>
            <a:cxnSpLocks/>
          </p:cNvCxnSpPr>
          <p:nvPr userDrawn="1"/>
        </p:nvCxnSpPr>
        <p:spPr>
          <a:xfrm>
            <a:off x="838196" y="1736725"/>
            <a:ext cx="703002" cy="0"/>
          </a:xfrm>
          <a:prstGeom prst="straightConnector1">
            <a:avLst/>
          </a:prstGeom>
          <a:noFill/>
          <a:ln w="28575" cap="flat" cmpd="sng">
            <a:solidFill>
              <a:srgbClr val="FEDB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" name="Slide Number">
            <a:extLst>
              <a:ext uri="{FF2B5EF4-FFF2-40B4-BE49-F238E27FC236}">
                <a16:creationId xmlns:a16="http://schemas.microsoft.com/office/drawing/2014/main" id="{82A01127-1460-9A44-8E9E-0D63C4577AF2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316790" y="6290096"/>
            <a:ext cx="358058" cy="357446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accent1">
                    <a:lumMod val="40000"/>
                    <a:lumOff val="60000"/>
                  </a:schemeClr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0607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2 colum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Google Shape;332;p40">
            <a:extLst>
              <a:ext uri="{FF2B5EF4-FFF2-40B4-BE49-F238E27FC236}">
                <a16:creationId xmlns:a16="http://schemas.microsoft.com/office/drawing/2014/main" id="{B9D76CE5-9DD6-2C46-860E-DF8F5010469E}"/>
              </a:ext>
            </a:extLst>
          </p:cNvPr>
          <p:cNvCxnSpPr>
            <a:cxnSpLocks/>
          </p:cNvCxnSpPr>
          <p:nvPr userDrawn="1"/>
        </p:nvCxnSpPr>
        <p:spPr>
          <a:xfrm>
            <a:off x="838196" y="390525"/>
            <a:ext cx="703002" cy="0"/>
          </a:xfrm>
          <a:prstGeom prst="straightConnector1">
            <a:avLst/>
          </a:prstGeom>
          <a:noFill/>
          <a:ln w="44450" cap="flat" cmpd="sng">
            <a:solidFill>
              <a:srgbClr val="FEDB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1CB951C-1D62-D84A-9230-81C00D7863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603506"/>
            <a:ext cx="5000413" cy="3573456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6858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11430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05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 marL="16002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0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 marL="20574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9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Click to edit Master text styles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Second level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Third level</a:t>
            </a:r>
          </a:p>
          <a:p>
            <a:pPr marL="1600200" marR="0" lvl="3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Fourth level</a:t>
            </a:r>
          </a:p>
          <a:p>
            <a:pPr marL="2057400" marR="0" lvl="4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Fifth level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5FFE8788-6D1D-FA43-B34F-50654B19A3C9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353391" y="2603506"/>
            <a:ext cx="5000413" cy="3573456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6858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11430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05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 marL="16002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0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 marL="20574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9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Click to edit Master text styles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Second level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Third level</a:t>
            </a:r>
          </a:p>
          <a:p>
            <a:pPr marL="1600200" marR="0" lvl="3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Fourth level</a:t>
            </a:r>
          </a:p>
          <a:p>
            <a:pPr marL="2057400" marR="0" lvl="4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Fifth level</a:t>
            </a:r>
          </a:p>
        </p:txBody>
      </p:sp>
      <p:sp>
        <p:nvSpPr>
          <p:cNvPr id="19" name="Title Placeholder 1">
            <a:extLst>
              <a:ext uri="{FF2B5EF4-FFF2-40B4-BE49-F238E27FC236}">
                <a16:creationId xmlns:a16="http://schemas.microsoft.com/office/drawing/2014/main" id="{5CD7995B-4048-9145-87F7-D4AA87E22E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58520"/>
            <a:ext cx="10515600" cy="114173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ct val="90000"/>
              </a:lnSpc>
              <a:defRPr sz="4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cxnSp>
        <p:nvCxnSpPr>
          <p:cNvPr id="20" name="Google Shape;332;p40">
            <a:extLst>
              <a:ext uri="{FF2B5EF4-FFF2-40B4-BE49-F238E27FC236}">
                <a16:creationId xmlns:a16="http://schemas.microsoft.com/office/drawing/2014/main" id="{43A70E6C-965D-A046-8689-165369EACE53}"/>
              </a:ext>
            </a:extLst>
          </p:cNvPr>
          <p:cNvCxnSpPr>
            <a:cxnSpLocks/>
          </p:cNvCxnSpPr>
          <p:nvPr userDrawn="1"/>
        </p:nvCxnSpPr>
        <p:spPr>
          <a:xfrm>
            <a:off x="838196" y="2219325"/>
            <a:ext cx="703002" cy="0"/>
          </a:xfrm>
          <a:prstGeom prst="straightConnector1">
            <a:avLst/>
          </a:prstGeom>
          <a:noFill/>
          <a:ln w="28575" cap="flat" cmpd="sng">
            <a:solidFill>
              <a:srgbClr val="FEDB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EA9CDD54-986A-174F-8ADE-91DE165DABA1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838196" y="587840"/>
            <a:ext cx="5105404" cy="27068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200" b="0" i="0" spc="3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>
              <a:lnSpc>
                <a:spcPct val="100000"/>
              </a:lnSpc>
              <a:defRPr sz="11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>
              <a:lnSpc>
                <a:spcPct val="100000"/>
              </a:lnSpc>
              <a:defRPr sz="105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>
              <a:lnSpc>
                <a:spcPct val="100000"/>
              </a:lnSpc>
              <a:defRPr sz="1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>
              <a:lnSpc>
                <a:spcPct val="100000"/>
              </a:lnSpc>
              <a:defRPr sz="9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Slide Number">
            <a:extLst>
              <a:ext uri="{FF2B5EF4-FFF2-40B4-BE49-F238E27FC236}">
                <a16:creationId xmlns:a16="http://schemas.microsoft.com/office/drawing/2014/main" id="{A2EDBD61-DCF9-8A4C-A147-D43EBE4993D0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316790" y="6290096"/>
            <a:ext cx="358058" cy="357446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accent1">
                    <a:lumMod val="40000"/>
                    <a:lumOff val="60000"/>
                  </a:schemeClr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7561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7_2 colum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48;p12">
            <a:extLst>
              <a:ext uri="{FF2B5EF4-FFF2-40B4-BE49-F238E27FC236}">
                <a16:creationId xmlns:a16="http://schemas.microsoft.com/office/drawing/2014/main" id="{3413F17D-F4E8-DE44-858C-DCEE81754CEC}"/>
              </a:ext>
            </a:extLst>
          </p:cNvPr>
          <p:cNvSpPr txBox="1"/>
          <p:nvPr userDrawn="1"/>
        </p:nvSpPr>
        <p:spPr>
          <a:xfrm>
            <a:off x="220082" y="6322259"/>
            <a:ext cx="1236236" cy="2931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705" tIns="71705" rIns="71705" bIns="71705" anchor="ctr">
            <a:spAutoFit/>
          </a:bodyPr>
          <a:lstStyle>
            <a:lvl1pPr>
              <a:lnSpc>
                <a:spcPct val="115000"/>
              </a:lnSpc>
              <a:defRPr sz="800">
                <a:solidFill>
                  <a:srgbClr val="434343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</a:lstStyle>
          <a:p>
            <a:r>
              <a:rPr lang="en-US" sz="900">
                <a:solidFill>
                  <a:schemeClr val="bg1"/>
                </a:solidFill>
              </a:rPr>
              <a:t>WEBSTER BANK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53CFA64-00C1-DA46-9ED0-F392DAC29D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573076"/>
            <a:ext cx="5000413" cy="4603887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800" b="0" i="0">
                <a:ln>
                  <a:noFill/>
                </a:ln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lnSpc>
                <a:spcPct val="100000"/>
              </a:lnSpc>
              <a:defRPr sz="1600" b="0" i="0">
                <a:ln>
                  <a:noFill/>
                </a:ln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lnSpc>
                <a:spcPct val="100000"/>
              </a:lnSpc>
              <a:defRPr sz="1050" b="0" i="0">
                <a:ln>
                  <a:noFill/>
                </a:ln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>
              <a:lnSpc>
                <a:spcPct val="100000"/>
              </a:lnSpc>
              <a:defRPr sz="1000" b="0" i="0">
                <a:ln>
                  <a:noFill/>
                </a:ln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>
              <a:lnSpc>
                <a:spcPct val="100000"/>
              </a:lnSpc>
              <a:defRPr sz="900" b="0" i="0">
                <a:ln>
                  <a:noFill/>
                </a:ln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4CAE720-1027-AC42-A757-AE6AE1088FFF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353391" y="1573076"/>
            <a:ext cx="5000413" cy="4603887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800" b="0" i="0">
                <a:ln>
                  <a:noFill/>
                </a:ln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lnSpc>
                <a:spcPct val="100000"/>
              </a:lnSpc>
              <a:defRPr sz="1400" b="0" i="0">
                <a:ln>
                  <a:noFill/>
                </a:ln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lnSpc>
                <a:spcPct val="100000"/>
              </a:lnSpc>
              <a:defRPr sz="1050" b="0" i="0">
                <a:ln>
                  <a:noFill/>
                </a:ln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>
              <a:lnSpc>
                <a:spcPct val="100000"/>
              </a:lnSpc>
              <a:defRPr sz="1000" b="0" i="0">
                <a:ln>
                  <a:noFill/>
                </a:ln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>
              <a:lnSpc>
                <a:spcPct val="100000"/>
              </a:lnSpc>
              <a:defRPr sz="900" b="0" i="0">
                <a:ln>
                  <a:noFill/>
                </a:ln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DDE6D8CA-712E-E443-B625-E538F12C1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2913"/>
            <a:ext cx="10515600" cy="57624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4000" b="0" i="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4" name="Google Shape;332;p40">
            <a:extLst>
              <a:ext uri="{FF2B5EF4-FFF2-40B4-BE49-F238E27FC236}">
                <a16:creationId xmlns:a16="http://schemas.microsoft.com/office/drawing/2014/main" id="{BDC3BD7E-E71F-D746-8474-CC3145E9AAF1}"/>
              </a:ext>
            </a:extLst>
          </p:cNvPr>
          <p:cNvCxnSpPr>
            <a:cxnSpLocks/>
          </p:cNvCxnSpPr>
          <p:nvPr userDrawn="1"/>
        </p:nvCxnSpPr>
        <p:spPr>
          <a:xfrm>
            <a:off x="838196" y="1271118"/>
            <a:ext cx="703002" cy="0"/>
          </a:xfrm>
          <a:prstGeom prst="straightConnector1">
            <a:avLst/>
          </a:prstGeom>
          <a:noFill/>
          <a:ln w="28575" cap="flat" cmpd="sng">
            <a:solidFill>
              <a:srgbClr val="FEDB0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3AC61DB7-94BF-584B-BE79-9DA120744C1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85000"/>
          </a:blip>
          <a:stretch>
            <a:fillRect/>
          </a:stretch>
        </p:blipFill>
        <p:spPr>
          <a:xfrm>
            <a:off x="6848944" y="6529596"/>
            <a:ext cx="5242561" cy="281545"/>
          </a:xfrm>
          <a:prstGeom prst="rect">
            <a:avLst/>
          </a:prstGeom>
        </p:spPr>
      </p:pic>
      <p:sp>
        <p:nvSpPr>
          <p:cNvPr id="15" name="Slide Number">
            <a:extLst>
              <a:ext uri="{FF2B5EF4-FFF2-40B4-BE49-F238E27FC236}">
                <a16:creationId xmlns:a16="http://schemas.microsoft.com/office/drawing/2014/main" id="{2D06D31B-26E8-3B46-BEF3-1BC4BF7B677E}"/>
              </a:ext>
            </a:extLst>
          </p:cNvPr>
          <p:cNvSpPr txBox="1">
            <a:spLocks/>
          </p:cNvSpPr>
          <p:nvPr userDrawn="1"/>
        </p:nvSpPr>
        <p:spPr>
          <a:xfrm>
            <a:off x="11316790" y="6290096"/>
            <a:ext cx="358058" cy="357446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457200" rtl="0" eaLnBrk="1" latinLnBrk="0" hangingPunct="1">
              <a:defRPr sz="900" kern="1200">
                <a:solidFill>
                  <a:schemeClr val="accent1">
                    <a:lumMod val="40000"/>
                    <a:lumOff val="60000"/>
                  </a:schemeClr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CB4B4D-7CA3-9044-876B-883B54F8677D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0858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DB9202-976D-563E-04A7-392884C7AE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C99BB3-3747-9793-14D6-1CB5B43E12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2A90F0-A1D4-8F7C-2572-3A4895AB1F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C21EB-EAA5-B840-AE6C-375DCC0D2D8D}" type="datetimeFigureOut">
              <a:rPr lang="en-US" smtClean="0"/>
              <a:t>9/10/24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916301-BD4B-F068-CE34-2A28CD603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E9B59F-C9B0-A0FC-770E-0424FD1B4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D22D9-D2E9-D143-820D-ABF12349FD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2053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5_2 colum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55530EA8-526C-F34C-98C6-C1AEC073A895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838196" y="587840"/>
            <a:ext cx="5105404" cy="27068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200" b="0" i="0" spc="3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>
              <a:lnSpc>
                <a:spcPct val="100000"/>
              </a:lnSpc>
              <a:defRPr sz="1100" b="0" i="0"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>
              <a:lnSpc>
                <a:spcPct val="100000"/>
              </a:lnSpc>
              <a:defRPr sz="1050" b="0" i="0"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>
              <a:lnSpc>
                <a:spcPct val="100000"/>
              </a:lnSpc>
              <a:defRPr sz="1000" b="0" i="0"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>
              <a:lnSpc>
                <a:spcPct val="100000"/>
              </a:lnSpc>
              <a:defRPr sz="900" b="0" i="0"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B628DF-74B7-3343-9F49-A63AC76D82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44699"/>
            <a:ext cx="5000413" cy="4132263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8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lnSpc>
                <a:spcPct val="100000"/>
              </a:lnSpc>
              <a:defRPr sz="1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lnSpc>
                <a:spcPct val="100000"/>
              </a:lnSpc>
              <a:defRPr sz="105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>
              <a:lnSpc>
                <a:spcPct val="100000"/>
              </a:lnSpc>
              <a:defRPr sz="10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>
              <a:lnSpc>
                <a:spcPct val="100000"/>
              </a:lnSpc>
              <a:defRPr sz="9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EA48419-5961-E147-A495-814CB03F5C76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353391" y="2044699"/>
            <a:ext cx="5000413" cy="4132263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8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lnSpc>
                <a:spcPct val="100000"/>
              </a:lnSpc>
              <a:defRPr sz="14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lnSpc>
                <a:spcPct val="100000"/>
              </a:lnSpc>
              <a:defRPr sz="105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>
              <a:lnSpc>
                <a:spcPct val="100000"/>
              </a:lnSpc>
              <a:defRPr sz="10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>
              <a:lnSpc>
                <a:spcPct val="100000"/>
              </a:lnSpc>
              <a:defRPr sz="9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B0D4133C-C372-EB49-B652-D390C7ADB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58520"/>
            <a:ext cx="10515600" cy="57624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4000" b="0" i="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6" name="Google Shape;332;p40">
            <a:extLst>
              <a:ext uri="{FF2B5EF4-FFF2-40B4-BE49-F238E27FC236}">
                <a16:creationId xmlns:a16="http://schemas.microsoft.com/office/drawing/2014/main" id="{B9D76CE5-9DD6-2C46-860E-DF8F5010469E}"/>
              </a:ext>
            </a:extLst>
          </p:cNvPr>
          <p:cNvCxnSpPr>
            <a:cxnSpLocks/>
          </p:cNvCxnSpPr>
          <p:nvPr userDrawn="1"/>
        </p:nvCxnSpPr>
        <p:spPr>
          <a:xfrm>
            <a:off x="838196" y="390525"/>
            <a:ext cx="703002" cy="0"/>
          </a:xfrm>
          <a:prstGeom prst="straightConnector1">
            <a:avLst/>
          </a:prstGeom>
          <a:noFill/>
          <a:ln w="44450" cap="flat" cmpd="sng">
            <a:solidFill>
              <a:srgbClr val="FEDB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" name="Google Shape;332;p40">
            <a:extLst>
              <a:ext uri="{FF2B5EF4-FFF2-40B4-BE49-F238E27FC236}">
                <a16:creationId xmlns:a16="http://schemas.microsoft.com/office/drawing/2014/main" id="{486FDF7C-AB04-5941-8B60-C720AFCBFE52}"/>
              </a:ext>
            </a:extLst>
          </p:cNvPr>
          <p:cNvCxnSpPr>
            <a:cxnSpLocks/>
          </p:cNvCxnSpPr>
          <p:nvPr userDrawn="1"/>
        </p:nvCxnSpPr>
        <p:spPr>
          <a:xfrm>
            <a:off x="838196" y="1736725"/>
            <a:ext cx="703002" cy="0"/>
          </a:xfrm>
          <a:prstGeom prst="straightConnector1">
            <a:avLst/>
          </a:prstGeom>
          <a:noFill/>
          <a:ln w="28575" cap="flat" cmpd="sng">
            <a:solidFill>
              <a:srgbClr val="FEDB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" name="Google Shape;48;p12">
            <a:extLst>
              <a:ext uri="{FF2B5EF4-FFF2-40B4-BE49-F238E27FC236}">
                <a16:creationId xmlns:a16="http://schemas.microsoft.com/office/drawing/2014/main" id="{3413F17D-F4E8-DE44-858C-DCEE81754CEC}"/>
              </a:ext>
            </a:extLst>
          </p:cNvPr>
          <p:cNvSpPr txBox="1"/>
          <p:nvPr userDrawn="1"/>
        </p:nvSpPr>
        <p:spPr>
          <a:xfrm>
            <a:off x="220082" y="6322259"/>
            <a:ext cx="1236236" cy="2931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705" tIns="71705" rIns="71705" bIns="71705" anchor="ctr">
            <a:spAutoFit/>
          </a:bodyPr>
          <a:lstStyle>
            <a:lvl1pPr>
              <a:lnSpc>
                <a:spcPct val="115000"/>
              </a:lnSpc>
              <a:defRPr sz="800">
                <a:solidFill>
                  <a:srgbClr val="434343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</a:lstStyle>
          <a:p>
            <a:r>
              <a:rPr lang="en-US" sz="900">
                <a:solidFill>
                  <a:schemeClr val="bg1"/>
                </a:solidFill>
              </a:rPr>
              <a:t>WEBSTER BANK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ACBA51D-E74F-084F-852B-A8920014B5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85000"/>
          </a:blip>
          <a:stretch>
            <a:fillRect/>
          </a:stretch>
        </p:blipFill>
        <p:spPr>
          <a:xfrm>
            <a:off x="6848944" y="6529596"/>
            <a:ext cx="5242561" cy="281545"/>
          </a:xfrm>
          <a:prstGeom prst="rect">
            <a:avLst/>
          </a:prstGeom>
        </p:spPr>
      </p:pic>
      <p:sp>
        <p:nvSpPr>
          <p:cNvPr id="13" name="Slide Number">
            <a:extLst>
              <a:ext uri="{FF2B5EF4-FFF2-40B4-BE49-F238E27FC236}">
                <a16:creationId xmlns:a16="http://schemas.microsoft.com/office/drawing/2014/main" id="{C2A7BFFF-5CD1-CF44-B6DE-249DC0FB6D58}"/>
              </a:ext>
            </a:extLst>
          </p:cNvPr>
          <p:cNvSpPr txBox="1">
            <a:spLocks/>
          </p:cNvSpPr>
          <p:nvPr userDrawn="1"/>
        </p:nvSpPr>
        <p:spPr>
          <a:xfrm>
            <a:off x="11316790" y="6290096"/>
            <a:ext cx="358058" cy="357446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457200" rtl="0" eaLnBrk="1" latinLnBrk="0" hangingPunct="1">
              <a:defRPr sz="900" kern="1200">
                <a:solidFill>
                  <a:schemeClr val="accent1">
                    <a:lumMod val="40000"/>
                    <a:lumOff val="60000"/>
                  </a:schemeClr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CB4B4D-7CA3-9044-876B-883B54F8677D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50958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2 colum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48;p12">
            <a:extLst>
              <a:ext uri="{FF2B5EF4-FFF2-40B4-BE49-F238E27FC236}">
                <a16:creationId xmlns:a16="http://schemas.microsoft.com/office/drawing/2014/main" id="{B6244839-347A-7147-BC27-195150F0F026}"/>
              </a:ext>
            </a:extLst>
          </p:cNvPr>
          <p:cNvSpPr txBox="1"/>
          <p:nvPr userDrawn="1"/>
        </p:nvSpPr>
        <p:spPr>
          <a:xfrm>
            <a:off x="220082" y="6322259"/>
            <a:ext cx="1236236" cy="2931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705" tIns="71705" rIns="71705" bIns="71705" anchor="ctr">
            <a:spAutoFit/>
          </a:bodyPr>
          <a:lstStyle>
            <a:lvl1pPr>
              <a:lnSpc>
                <a:spcPct val="115000"/>
              </a:lnSpc>
              <a:defRPr sz="800">
                <a:solidFill>
                  <a:srgbClr val="434343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</a:lstStyle>
          <a:p>
            <a:r>
              <a:rPr lang="en-US" sz="900">
                <a:solidFill>
                  <a:schemeClr val="bg1"/>
                </a:solidFill>
              </a:rPr>
              <a:t>WEBSTER BANK</a:t>
            </a:r>
          </a:p>
        </p:txBody>
      </p:sp>
      <p:cxnSp>
        <p:nvCxnSpPr>
          <p:cNvPr id="12" name="Google Shape;332;p40">
            <a:extLst>
              <a:ext uri="{FF2B5EF4-FFF2-40B4-BE49-F238E27FC236}">
                <a16:creationId xmlns:a16="http://schemas.microsoft.com/office/drawing/2014/main" id="{8EE2451B-C2C7-6F48-8DA6-4A82B1877486}"/>
              </a:ext>
            </a:extLst>
          </p:cNvPr>
          <p:cNvCxnSpPr>
            <a:cxnSpLocks/>
          </p:cNvCxnSpPr>
          <p:nvPr userDrawn="1"/>
        </p:nvCxnSpPr>
        <p:spPr>
          <a:xfrm>
            <a:off x="838196" y="390525"/>
            <a:ext cx="703002" cy="0"/>
          </a:xfrm>
          <a:prstGeom prst="straightConnector1">
            <a:avLst/>
          </a:prstGeom>
          <a:noFill/>
          <a:ln w="44450" cap="flat" cmpd="sng">
            <a:solidFill>
              <a:srgbClr val="FEDB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D097548C-99E0-9A48-A575-86CE4974D8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603506"/>
            <a:ext cx="5000413" cy="3573456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8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lnSpc>
                <a:spcPct val="100000"/>
              </a:lnSpc>
              <a:defRPr sz="1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lnSpc>
                <a:spcPct val="100000"/>
              </a:lnSpc>
              <a:defRPr sz="105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>
              <a:lnSpc>
                <a:spcPct val="100000"/>
              </a:lnSpc>
              <a:defRPr sz="10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>
              <a:lnSpc>
                <a:spcPct val="100000"/>
              </a:lnSpc>
              <a:defRPr sz="9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160B0728-7ED4-6C42-AE65-9830D82C9054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353391" y="2603506"/>
            <a:ext cx="5000413" cy="3573456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8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lnSpc>
                <a:spcPct val="100000"/>
              </a:lnSpc>
              <a:defRPr sz="14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lnSpc>
                <a:spcPct val="100000"/>
              </a:lnSpc>
              <a:defRPr sz="105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>
              <a:lnSpc>
                <a:spcPct val="100000"/>
              </a:lnSpc>
              <a:defRPr sz="10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>
              <a:lnSpc>
                <a:spcPct val="100000"/>
              </a:lnSpc>
              <a:defRPr sz="9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Title Placeholder 1">
            <a:extLst>
              <a:ext uri="{FF2B5EF4-FFF2-40B4-BE49-F238E27FC236}">
                <a16:creationId xmlns:a16="http://schemas.microsoft.com/office/drawing/2014/main" id="{3B697255-D1A0-7947-B019-EAB64AA881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58520"/>
            <a:ext cx="10515600" cy="114173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ct val="90000"/>
              </a:lnSpc>
              <a:defRPr sz="4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cxnSp>
        <p:nvCxnSpPr>
          <p:cNvPr id="20" name="Google Shape;332;p40">
            <a:extLst>
              <a:ext uri="{FF2B5EF4-FFF2-40B4-BE49-F238E27FC236}">
                <a16:creationId xmlns:a16="http://schemas.microsoft.com/office/drawing/2014/main" id="{443E9F73-957B-0E4C-8954-B763C9D8033B}"/>
              </a:ext>
            </a:extLst>
          </p:cNvPr>
          <p:cNvCxnSpPr>
            <a:cxnSpLocks/>
          </p:cNvCxnSpPr>
          <p:nvPr userDrawn="1"/>
        </p:nvCxnSpPr>
        <p:spPr>
          <a:xfrm>
            <a:off x="838196" y="2219325"/>
            <a:ext cx="703002" cy="0"/>
          </a:xfrm>
          <a:prstGeom prst="straightConnector1">
            <a:avLst/>
          </a:prstGeom>
          <a:noFill/>
          <a:ln w="28575" cap="flat" cmpd="sng">
            <a:solidFill>
              <a:srgbClr val="FEDB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25772637-902B-B34D-AFDC-135FAFD19D4E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838196" y="587840"/>
            <a:ext cx="5105404" cy="27068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200" b="0" i="0" spc="3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>
              <a:lnSpc>
                <a:spcPct val="100000"/>
              </a:lnSpc>
              <a:defRPr sz="11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>
              <a:lnSpc>
                <a:spcPct val="100000"/>
              </a:lnSpc>
              <a:defRPr sz="105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>
              <a:lnSpc>
                <a:spcPct val="100000"/>
              </a:lnSpc>
              <a:defRPr sz="1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>
              <a:lnSpc>
                <a:spcPct val="100000"/>
              </a:lnSpc>
              <a:defRPr sz="9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57EDC6D-EB45-0345-9345-460C766082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85000"/>
          </a:blip>
          <a:stretch>
            <a:fillRect/>
          </a:stretch>
        </p:blipFill>
        <p:spPr>
          <a:xfrm>
            <a:off x="6848944" y="6529596"/>
            <a:ext cx="5242561" cy="281545"/>
          </a:xfrm>
          <a:prstGeom prst="rect">
            <a:avLst/>
          </a:prstGeom>
        </p:spPr>
      </p:pic>
      <p:sp>
        <p:nvSpPr>
          <p:cNvPr id="17" name="Slide Number">
            <a:extLst>
              <a:ext uri="{FF2B5EF4-FFF2-40B4-BE49-F238E27FC236}">
                <a16:creationId xmlns:a16="http://schemas.microsoft.com/office/drawing/2014/main" id="{40384ACC-16BD-B649-BACE-C35DFF47F438}"/>
              </a:ext>
            </a:extLst>
          </p:cNvPr>
          <p:cNvSpPr txBox="1">
            <a:spLocks/>
          </p:cNvSpPr>
          <p:nvPr userDrawn="1"/>
        </p:nvSpPr>
        <p:spPr>
          <a:xfrm>
            <a:off x="11316790" y="6290096"/>
            <a:ext cx="358058" cy="357446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457200" rtl="0" eaLnBrk="1" latinLnBrk="0" hangingPunct="1">
              <a:defRPr sz="900" kern="1200">
                <a:solidFill>
                  <a:schemeClr val="accent1">
                    <a:lumMod val="40000"/>
                    <a:lumOff val="60000"/>
                  </a:schemeClr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CB4B4D-7CA3-9044-876B-883B54F8677D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3172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2 colum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58C1913-77A2-2341-9FEA-9627B59C26C1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B628DF-74B7-3343-9F49-A63AC76D82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86296"/>
            <a:ext cx="5000413" cy="4490666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8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lnSpc>
                <a:spcPct val="100000"/>
              </a:lnSpc>
              <a:defRPr sz="16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lnSpc>
                <a:spcPct val="100000"/>
              </a:lnSpc>
              <a:defRPr sz="105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>
              <a:lnSpc>
                <a:spcPct val="100000"/>
              </a:lnSpc>
              <a:defRPr sz="1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>
              <a:lnSpc>
                <a:spcPct val="100000"/>
              </a:lnSpc>
              <a:defRPr sz="9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EA48419-5961-E147-A495-814CB03F5C76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353391" y="1686296"/>
            <a:ext cx="5000413" cy="4490666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8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lnSpc>
                <a:spcPct val="100000"/>
              </a:lnSpc>
              <a:defRPr sz="14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lnSpc>
                <a:spcPct val="100000"/>
              </a:lnSpc>
              <a:defRPr sz="105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>
              <a:lnSpc>
                <a:spcPct val="100000"/>
              </a:lnSpc>
              <a:defRPr sz="10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>
              <a:lnSpc>
                <a:spcPct val="100000"/>
              </a:lnSpc>
              <a:defRPr sz="9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Google Shape;48;p12">
            <a:extLst>
              <a:ext uri="{FF2B5EF4-FFF2-40B4-BE49-F238E27FC236}">
                <a16:creationId xmlns:a16="http://schemas.microsoft.com/office/drawing/2014/main" id="{0206A0DF-BF4F-924E-BFC8-4295F4B7AD4C}"/>
              </a:ext>
            </a:extLst>
          </p:cNvPr>
          <p:cNvSpPr txBox="1"/>
          <p:nvPr userDrawn="1"/>
        </p:nvSpPr>
        <p:spPr>
          <a:xfrm>
            <a:off x="220082" y="6322259"/>
            <a:ext cx="1236236" cy="2931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705" tIns="71705" rIns="71705" bIns="71705" anchor="ctr">
            <a:spAutoFit/>
          </a:bodyPr>
          <a:lstStyle>
            <a:lvl1pPr>
              <a:lnSpc>
                <a:spcPct val="115000"/>
              </a:lnSpc>
              <a:defRPr sz="800">
                <a:solidFill>
                  <a:srgbClr val="434343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</a:lstStyle>
          <a:p>
            <a:r>
              <a:rPr lang="en-US" sz="900">
                <a:solidFill>
                  <a:schemeClr val="bg2"/>
                </a:solidFill>
              </a:rPr>
              <a:t>WEBSTER BANK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58216D79-86F4-CB4E-8A6E-715175DEC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2913"/>
            <a:ext cx="4802579" cy="57624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4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Click to edit</a:t>
            </a:r>
          </a:p>
        </p:txBody>
      </p:sp>
      <p:cxnSp>
        <p:nvCxnSpPr>
          <p:cNvPr id="15" name="Google Shape;332;p40">
            <a:extLst>
              <a:ext uri="{FF2B5EF4-FFF2-40B4-BE49-F238E27FC236}">
                <a16:creationId xmlns:a16="http://schemas.microsoft.com/office/drawing/2014/main" id="{CFAAE843-2E05-1B4D-B355-0438FE13EEA2}"/>
              </a:ext>
            </a:extLst>
          </p:cNvPr>
          <p:cNvCxnSpPr>
            <a:cxnSpLocks/>
          </p:cNvCxnSpPr>
          <p:nvPr userDrawn="1"/>
        </p:nvCxnSpPr>
        <p:spPr>
          <a:xfrm>
            <a:off x="838196" y="1271118"/>
            <a:ext cx="703002" cy="0"/>
          </a:xfrm>
          <a:prstGeom prst="straightConnector1">
            <a:avLst/>
          </a:prstGeom>
          <a:noFill/>
          <a:ln w="28575" cap="flat" cmpd="sng">
            <a:solidFill>
              <a:srgbClr val="FEDB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" name="Slide Number">
            <a:extLst>
              <a:ext uri="{FF2B5EF4-FFF2-40B4-BE49-F238E27FC236}">
                <a16:creationId xmlns:a16="http://schemas.microsoft.com/office/drawing/2014/main" id="{9BB80D9A-6945-9F4F-AB8C-F36F0B6B960E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316790" y="6290096"/>
            <a:ext cx="358058" cy="357446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accent1">
                    <a:lumMod val="40000"/>
                    <a:lumOff val="60000"/>
                  </a:schemeClr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08645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2 colum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58C1913-77A2-2341-9FEA-9627B59C26C1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B628DF-74B7-3343-9F49-A63AC76D82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280062"/>
            <a:ext cx="5000413" cy="389690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8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lnSpc>
                <a:spcPct val="100000"/>
              </a:lnSpc>
              <a:defRPr sz="16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lnSpc>
                <a:spcPct val="100000"/>
              </a:lnSpc>
              <a:defRPr sz="105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>
              <a:lnSpc>
                <a:spcPct val="100000"/>
              </a:lnSpc>
              <a:defRPr sz="1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>
              <a:lnSpc>
                <a:spcPct val="100000"/>
              </a:lnSpc>
              <a:defRPr sz="9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EA48419-5961-E147-A495-814CB03F5C76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353391" y="2280062"/>
            <a:ext cx="5000413" cy="389690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8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lnSpc>
                <a:spcPct val="100000"/>
              </a:lnSpc>
              <a:defRPr sz="14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lnSpc>
                <a:spcPct val="100000"/>
              </a:lnSpc>
              <a:defRPr sz="105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>
              <a:lnSpc>
                <a:spcPct val="100000"/>
              </a:lnSpc>
              <a:defRPr sz="10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>
              <a:lnSpc>
                <a:spcPct val="100000"/>
              </a:lnSpc>
              <a:defRPr sz="9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Google Shape;48;p12">
            <a:extLst>
              <a:ext uri="{FF2B5EF4-FFF2-40B4-BE49-F238E27FC236}">
                <a16:creationId xmlns:a16="http://schemas.microsoft.com/office/drawing/2014/main" id="{0206A0DF-BF4F-924E-BFC8-4295F4B7AD4C}"/>
              </a:ext>
            </a:extLst>
          </p:cNvPr>
          <p:cNvSpPr txBox="1"/>
          <p:nvPr userDrawn="1"/>
        </p:nvSpPr>
        <p:spPr>
          <a:xfrm>
            <a:off x="220082" y="6322259"/>
            <a:ext cx="1236236" cy="2931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705" tIns="71705" rIns="71705" bIns="71705" anchor="ctr">
            <a:spAutoFit/>
          </a:bodyPr>
          <a:lstStyle>
            <a:lvl1pPr>
              <a:lnSpc>
                <a:spcPct val="115000"/>
              </a:lnSpc>
              <a:defRPr sz="800">
                <a:solidFill>
                  <a:srgbClr val="434343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</a:lstStyle>
          <a:p>
            <a:r>
              <a:rPr lang="en-US" sz="900">
                <a:solidFill>
                  <a:schemeClr val="bg2"/>
                </a:solidFill>
              </a:rPr>
              <a:t>WEBSTER BANK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58216D79-86F4-CB4E-8A6E-715175DEC6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92912"/>
            <a:ext cx="4802579" cy="14477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4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2 lines</a:t>
            </a:r>
          </a:p>
        </p:txBody>
      </p:sp>
      <p:cxnSp>
        <p:nvCxnSpPr>
          <p:cNvPr id="10" name="Google Shape;332;p40">
            <a:extLst>
              <a:ext uri="{FF2B5EF4-FFF2-40B4-BE49-F238E27FC236}">
                <a16:creationId xmlns:a16="http://schemas.microsoft.com/office/drawing/2014/main" id="{7CAFE92F-9037-7543-A9E7-D8CBCD3D198F}"/>
              </a:ext>
            </a:extLst>
          </p:cNvPr>
          <p:cNvCxnSpPr>
            <a:cxnSpLocks/>
          </p:cNvCxnSpPr>
          <p:nvPr userDrawn="1"/>
        </p:nvCxnSpPr>
        <p:spPr>
          <a:xfrm>
            <a:off x="838196" y="1840675"/>
            <a:ext cx="703002" cy="0"/>
          </a:xfrm>
          <a:prstGeom prst="straightConnector1">
            <a:avLst/>
          </a:prstGeom>
          <a:noFill/>
          <a:ln w="28575" cap="flat" cmpd="sng">
            <a:solidFill>
              <a:srgbClr val="FEDB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" name="Slide Number">
            <a:extLst>
              <a:ext uri="{FF2B5EF4-FFF2-40B4-BE49-F238E27FC236}">
                <a16:creationId xmlns:a16="http://schemas.microsoft.com/office/drawing/2014/main" id="{DBDF967E-3E89-7A41-A6EC-E428CC191028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316790" y="6290096"/>
            <a:ext cx="358058" cy="357446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accent1">
                    <a:lumMod val="40000"/>
                    <a:lumOff val="60000"/>
                  </a:schemeClr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144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2 colum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58C1913-77A2-2341-9FEA-9627B59C26C1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B628DF-74B7-3343-9F49-A63AC76D82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44699"/>
            <a:ext cx="5000413" cy="4132263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8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lnSpc>
                <a:spcPct val="100000"/>
              </a:lnSpc>
              <a:defRPr sz="16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lnSpc>
                <a:spcPct val="100000"/>
              </a:lnSpc>
              <a:defRPr sz="105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>
              <a:lnSpc>
                <a:spcPct val="100000"/>
              </a:lnSpc>
              <a:defRPr sz="1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>
              <a:lnSpc>
                <a:spcPct val="100000"/>
              </a:lnSpc>
              <a:defRPr sz="9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EA48419-5961-E147-A495-814CB03F5C76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353391" y="2044699"/>
            <a:ext cx="5000413" cy="4132263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8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lnSpc>
                <a:spcPct val="100000"/>
              </a:lnSpc>
              <a:defRPr sz="14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lnSpc>
                <a:spcPct val="100000"/>
              </a:lnSpc>
              <a:defRPr sz="105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>
              <a:lnSpc>
                <a:spcPct val="100000"/>
              </a:lnSpc>
              <a:defRPr sz="10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>
              <a:lnSpc>
                <a:spcPct val="100000"/>
              </a:lnSpc>
              <a:defRPr sz="9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6" name="Google Shape;332;p40">
            <a:extLst>
              <a:ext uri="{FF2B5EF4-FFF2-40B4-BE49-F238E27FC236}">
                <a16:creationId xmlns:a16="http://schemas.microsoft.com/office/drawing/2014/main" id="{B9D76CE5-9DD6-2C46-860E-DF8F5010469E}"/>
              </a:ext>
            </a:extLst>
          </p:cNvPr>
          <p:cNvCxnSpPr>
            <a:cxnSpLocks/>
          </p:cNvCxnSpPr>
          <p:nvPr userDrawn="1"/>
        </p:nvCxnSpPr>
        <p:spPr>
          <a:xfrm>
            <a:off x="838196" y="390525"/>
            <a:ext cx="703002" cy="0"/>
          </a:xfrm>
          <a:prstGeom prst="straightConnector1">
            <a:avLst/>
          </a:prstGeom>
          <a:noFill/>
          <a:ln w="44450" cap="flat" cmpd="sng">
            <a:solidFill>
              <a:srgbClr val="FEDB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" name="Google Shape;332;p40">
            <a:extLst>
              <a:ext uri="{FF2B5EF4-FFF2-40B4-BE49-F238E27FC236}">
                <a16:creationId xmlns:a16="http://schemas.microsoft.com/office/drawing/2014/main" id="{486FDF7C-AB04-5941-8B60-C720AFCBFE52}"/>
              </a:ext>
            </a:extLst>
          </p:cNvPr>
          <p:cNvCxnSpPr>
            <a:cxnSpLocks/>
          </p:cNvCxnSpPr>
          <p:nvPr userDrawn="1"/>
        </p:nvCxnSpPr>
        <p:spPr>
          <a:xfrm>
            <a:off x="838196" y="1736725"/>
            <a:ext cx="703002" cy="0"/>
          </a:xfrm>
          <a:prstGeom prst="straightConnector1">
            <a:avLst/>
          </a:prstGeom>
          <a:noFill/>
          <a:ln w="28575" cap="flat" cmpd="sng">
            <a:solidFill>
              <a:srgbClr val="FEDB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F06945A-59F7-DF47-8358-1FD9B02BC6D1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838196" y="587840"/>
            <a:ext cx="5105404" cy="27068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200" b="0" i="0" spc="3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>
              <a:lnSpc>
                <a:spcPct val="100000"/>
              </a:lnSpc>
              <a:defRPr sz="11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>
              <a:lnSpc>
                <a:spcPct val="100000"/>
              </a:lnSpc>
              <a:defRPr sz="105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>
              <a:lnSpc>
                <a:spcPct val="100000"/>
              </a:lnSpc>
              <a:defRPr sz="1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>
              <a:lnSpc>
                <a:spcPct val="100000"/>
              </a:lnSpc>
              <a:defRPr sz="9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3F41FF39-47A9-1848-AC20-25015E42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58520"/>
            <a:ext cx="10515600" cy="57624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4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Click to edit Master</a:t>
            </a:r>
          </a:p>
        </p:txBody>
      </p:sp>
      <p:sp>
        <p:nvSpPr>
          <p:cNvPr id="14" name="Google Shape;48;p12">
            <a:extLst>
              <a:ext uri="{FF2B5EF4-FFF2-40B4-BE49-F238E27FC236}">
                <a16:creationId xmlns:a16="http://schemas.microsoft.com/office/drawing/2014/main" id="{834666B7-E89D-AC42-B8DA-57C7528ECDB8}"/>
              </a:ext>
            </a:extLst>
          </p:cNvPr>
          <p:cNvSpPr txBox="1"/>
          <p:nvPr userDrawn="1"/>
        </p:nvSpPr>
        <p:spPr>
          <a:xfrm>
            <a:off x="220082" y="6322259"/>
            <a:ext cx="1236236" cy="2931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705" tIns="71705" rIns="71705" bIns="71705" anchor="ctr">
            <a:spAutoFit/>
          </a:bodyPr>
          <a:lstStyle>
            <a:lvl1pPr>
              <a:lnSpc>
                <a:spcPct val="115000"/>
              </a:lnSpc>
              <a:defRPr sz="800">
                <a:solidFill>
                  <a:srgbClr val="434343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</a:lstStyle>
          <a:p>
            <a:r>
              <a:rPr lang="en-US" sz="900">
                <a:solidFill>
                  <a:schemeClr val="bg2"/>
                </a:solidFill>
              </a:rPr>
              <a:t>WEBSTER BANK</a:t>
            </a:r>
          </a:p>
        </p:txBody>
      </p:sp>
      <p:sp>
        <p:nvSpPr>
          <p:cNvPr id="19" name="Slide Number">
            <a:extLst>
              <a:ext uri="{FF2B5EF4-FFF2-40B4-BE49-F238E27FC236}">
                <a16:creationId xmlns:a16="http://schemas.microsoft.com/office/drawing/2014/main" id="{392FAA80-7E5C-7E46-BA38-0771695C0C86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316790" y="6290096"/>
            <a:ext cx="358058" cy="357446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accent1">
                    <a:lumMod val="40000"/>
                    <a:lumOff val="60000"/>
                  </a:schemeClr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6552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2 colum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58C1913-77A2-2341-9FEA-9627B59C26C1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B628DF-74B7-3343-9F49-A63AC76D82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603506"/>
            <a:ext cx="5000413" cy="3573456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8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lnSpc>
                <a:spcPct val="100000"/>
              </a:lnSpc>
              <a:defRPr sz="16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lnSpc>
                <a:spcPct val="100000"/>
              </a:lnSpc>
              <a:defRPr sz="105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>
              <a:lnSpc>
                <a:spcPct val="100000"/>
              </a:lnSpc>
              <a:defRPr sz="1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>
              <a:lnSpc>
                <a:spcPct val="100000"/>
              </a:lnSpc>
              <a:defRPr sz="9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EA48419-5961-E147-A495-814CB03F5C76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353391" y="2603506"/>
            <a:ext cx="5000413" cy="3573456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8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lnSpc>
                <a:spcPct val="100000"/>
              </a:lnSpc>
              <a:defRPr sz="14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lnSpc>
                <a:spcPct val="100000"/>
              </a:lnSpc>
              <a:defRPr sz="105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>
              <a:lnSpc>
                <a:spcPct val="100000"/>
              </a:lnSpc>
              <a:defRPr sz="10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>
              <a:lnSpc>
                <a:spcPct val="100000"/>
              </a:lnSpc>
              <a:defRPr sz="9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6" name="Google Shape;332;p40">
            <a:extLst>
              <a:ext uri="{FF2B5EF4-FFF2-40B4-BE49-F238E27FC236}">
                <a16:creationId xmlns:a16="http://schemas.microsoft.com/office/drawing/2014/main" id="{B9D76CE5-9DD6-2C46-860E-DF8F5010469E}"/>
              </a:ext>
            </a:extLst>
          </p:cNvPr>
          <p:cNvCxnSpPr>
            <a:cxnSpLocks/>
          </p:cNvCxnSpPr>
          <p:nvPr userDrawn="1"/>
        </p:nvCxnSpPr>
        <p:spPr>
          <a:xfrm>
            <a:off x="838196" y="390525"/>
            <a:ext cx="703002" cy="0"/>
          </a:xfrm>
          <a:prstGeom prst="straightConnector1">
            <a:avLst/>
          </a:prstGeom>
          <a:noFill/>
          <a:ln w="44450" cap="flat" cmpd="sng">
            <a:solidFill>
              <a:srgbClr val="FEDB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3F41FF39-47A9-1848-AC20-25015E4265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58520"/>
            <a:ext cx="10515600" cy="114173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ct val="90000"/>
              </a:lnSpc>
              <a:defRPr sz="4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cxnSp>
        <p:nvCxnSpPr>
          <p:cNvPr id="17" name="Google Shape;332;p40">
            <a:extLst>
              <a:ext uri="{FF2B5EF4-FFF2-40B4-BE49-F238E27FC236}">
                <a16:creationId xmlns:a16="http://schemas.microsoft.com/office/drawing/2014/main" id="{486FDF7C-AB04-5941-8B60-C720AFCBFE52}"/>
              </a:ext>
            </a:extLst>
          </p:cNvPr>
          <p:cNvCxnSpPr>
            <a:cxnSpLocks/>
          </p:cNvCxnSpPr>
          <p:nvPr userDrawn="1"/>
        </p:nvCxnSpPr>
        <p:spPr>
          <a:xfrm>
            <a:off x="838196" y="2219325"/>
            <a:ext cx="703002" cy="0"/>
          </a:xfrm>
          <a:prstGeom prst="straightConnector1">
            <a:avLst/>
          </a:prstGeom>
          <a:noFill/>
          <a:ln w="28575" cap="flat" cmpd="sng">
            <a:solidFill>
              <a:srgbClr val="FEDB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F06945A-59F7-DF47-8358-1FD9B02BC6D1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838196" y="587840"/>
            <a:ext cx="5105404" cy="27068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200" b="0" i="0" spc="3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>
              <a:lnSpc>
                <a:spcPct val="100000"/>
              </a:lnSpc>
              <a:defRPr sz="11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>
              <a:lnSpc>
                <a:spcPct val="100000"/>
              </a:lnSpc>
              <a:defRPr sz="105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>
              <a:lnSpc>
                <a:spcPct val="100000"/>
              </a:lnSpc>
              <a:defRPr sz="1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>
              <a:lnSpc>
                <a:spcPct val="100000"/>
              </a:lnSpc>
              <a:defRPr sz="9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Google Shape;48;p12">
            <a:extLst>
              <a:ext uri="{FF2B5EF4-FFF2-40B4-BE49-F238E27FC236}">
                <a16:creationId xmlns:a16="http://schemas.microsoft.com/office/drawing/2014/main" id="{0206A0DF-BF4F-924E-BFC8-4295F4B7AD4C}"/>
              </a:ext>
            </a:extLst>
          </p:cNvPr>
          <p:cNvSpPr txBox="1"/>
          <p:nvPr userDrawn="1"/>
        </p:nvSpPr>
        <p:spPr>
          <a:xfrm>
            <a:off x="220082" y="6322259"/>
            <a:ext cx="1236236" cy="2931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705" tIns="71705" rIns="71705" bIns="71705" anchor="ctr">
            <a:spAutoFit/>
          </a:bodyPr>
          <a:lstStyle>
            <a:lvl1pPr>
              <a:lnSpc>
                <a:spcPct val="115000"/>
              </a:lnSpc>
              <a:defRPr sz="800">
                <a:solidFill>
                  <a:srgbClr val="434343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</a:lstStyle>
          <a:p>
            <a:r>
              <a:rPr lang="en-US" sz="900">
                <a:solidFill>
                  <a:schemeClr val="bg2"/>
                </a:solidFill>
              </a:rPr>
              <a:t>WEBSTER BANK</a:t>
            </a:r>
          </a:p>
        </p:txBody>
      </p:sp>
      <p:sp>
        <p:nvSpPr>
          <p:cNvPr id="19" name="Slide Number">
            <a:extLst>
              <a:ext uri="{FF2B5EF4-FFF2-40B4-BE49-F238E27FC236}">
                <a16:creationId xmlns:a16="http://schemas.microsoft.com/office/drawing/2014/main" id="{C4768F94-E685-7E46-914A-C14F818A79E7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316790" y="6290096"/>
            <a:ext cx="358058" cy="357446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accent1">
                    <a:lumMod val="40000"/>
                    <a:lumOff val="60000"/>
                  </a:schemeClr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36681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2 colum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58C1913-77A2-2341-9FEA-9627B59C26C1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B628DF-74B7-3343-9F49-A63AC76D82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603506"/>
            <a:ext cx="5000413" cy="3573456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8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lnSpc>
                <a:spcPct val="100000"/>
              </a:lnSpc>
              <a:defRPr sz="16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lnSpc>
                <a:spcPct val="100000"/>
              </a:lnSpc>
              <a:defRPr sz="105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>
              <a:lnSpc>
                <a:spcPct val="100000"/>
              </a:lnSpc>
              <a:defRPr sz="1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>
              <a:lnSpc>
                <a:spcPct val="100000"/>
              </a:lnSpc>
              <a:defRPr sz="9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EA48419-5961-E147-A495-814CB03F5C76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353391" y="2603506"/>
            <a:ext cx="5000413" cy="3573456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8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lnSpc>
                <a:spcPct val="100000"/>
              </a:lnSpc>
              <a:defRPr sz="14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lnSpc>
                <a:spcPct val="100000"/>
              </a:lnSpc>
              <a:defRPr sz="105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>
              <a:lnSpc>
                <a:spcPct val="100000"/>
              </a:lnSpc>
              <a:defRPr sz="10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>
              <a:lnSpc>
                <a:spcPct val="100000"/>
              </a:lnSpc>
              <a:defRPr sz="9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3F41FF39-47A9-1848-AC20-25015E4265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58520"/>
            <a:ext cx="10515600" cy="114173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ct val="90000"/>
              </a:lnSpc>
              <a:defRPr sz="4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F06945A-59F7-DF47-8358-1FD9B02BC6D1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838196" y="587840"/>
            <a:ext cx="5105404" cy="27068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200" b="0" i="0" spc="3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>
              <a:lnSpc>
                <a:spcPct val="100000"/>
              </a:lnSpc>
              <a:defRPr sz="11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>
              <a:lnSpc>
                <a:spcPct val="100000"/>
              </a:lnSpc>
              <a:defRPr sz="105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>
              <a:lnSpc>
                <a:spcPct val="100000"/>
              </a:lnSpc>
              <a:defRPr sz="1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>
              <a:lnSpc>
                <a:spcPct val="100000"/>
              </a:lnSpc>
              <a:defRPr sz="9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Google Shape;48;p12">
            <a:extLst>
              <a:ext uri="{FF2B5EF4-FFF2-40B4-BE49-F238E27FC236}">
                <a16:creationId xmlns:a16="http://schemas.microsoft.com/office/drawing/2014/main" id="{66442158-504E-814A-8FEE-444F3883336F}"/>
              </a:ext>
            </a:extLst>
          </p:cNvPr>
          <p:cNvSpPr txBox="1"/>
          <p:nvPr userDrawn="1"/>
        </p:nvSpPr>
        <p:spPr>
          <a:xfrm>
            <a:off x="220082" y="6322259"/>
            <a:ext cx="1236236" cy="2931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705" tIns="71705" rIns="71705" bIns="71705" anchor="ctr">
            <a:spAutoFit/>
          </a:bodyPr>
          <a:lstStyle>
            <a:lvl1pPr>
              <a:lnSpc>
                <a:spcPct val="115000"/>
              </a:lnSpc>
              <a:defRPr sz="800">
                <a:solidFill>
                  <a:srgbClr val="434343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</a:lstStyle>
          <a:p>
            <a:r>
              <a:rPr lang="en-US" sz="900">
                <a:solidFill>
                  <a:schemeClr val="bg1"/>
                </a:solidFill>
              </a:rPr>
              <a:t>WEBSTER BANK</a:t>
            </a:r>
          </a:p>
        </p:txBody>
      </p:sp>
      <p:sp>
        <p:nvSpPr>
          <p:cNvPr id="14" name="Slide Number">
            <a:extLst>
              <a:ext uri="{FF2B5EF4-FFF2-40B4-BE49-F238E27FC236}">
                <a16:creationId xmlns:a16="http://schemas.microsoft.com/office/drawing/2014/main" id="{E49AD8AE-419B-8E4F-B172-FDF4EF4820CA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316790" y="6290096"/>
            <a:ext cx="358058" cy="357446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accent1">
                    <a:lumMod val="40000"/>
                    <a:lumOff val="60000"/>
                  </a:schemeClr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34083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2 colum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58C1913-77A2-2341-9FEA-9627B59C26C1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F2F2F2">
              <a:alpha val="5176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" name="Google Shape;48;p12">
            <a:extLst>
              <a:ext uri="{FF2B5EF4-FFF2-40B4-BE49-F238E27FC236}">
                <a16:creationId xmlns:a16="http://schemas.microsoft.com/office/drawing/2014/main" id="{3A682B74-45A6-614F-9998-65C699A51530}"/>
              </a:ext>
            </a:extLst>
          </p:cNvPr>
          <p:cNvSpPr txBox="1"/>
          <p:nvPr userDrawn="1"/>
        </p:nvSpPr>
        <p:spPr>
          <a:xfrm>
            <a:off x="220082" y="6322259"/>
            <a:ext cx="1236236" cy="2931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705" tIns="71705" rIns="71705" bIns="71705" anchor="ctr">
            <a:spAutoFit/>
          </a:bodyPr>
          <a:lstStyle>
            <a:lvl1pPr>
              <a:lnSpc>
                <a:spcPct val="115000"/>
              </a:lnSpc>
              <a:defRPr sz="800">
                <a:solidFill>
                  <a:srgbClr val="434343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</a:lstStyle>
          <a:p>
            <a:r>
              <a:rPr lang="en-US" sz="900">
                <a:solidFill>
                  <a:schemeClr val="accent1"/>
                </a:solidFill>
              </a:rPr>
              <a:t>WEBSTER BANK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AF63A36D-B3C7-7D41-9F8C-51932FCE4C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2913"/>
            <a:ext cx="4802579" cy="57624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4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Click to edit</a:t>
            </a:r>
          </a:p>
        </p:txBody>
      </p:sp>
      <p:cxnSp>
        <p:nvCxnSpPr>
          <p:cNvPr id="12" name="Google Shape;332;p40">
            <a:extLst>
              <a:ext uri="{FF2B5EF4-FFF2-40B4-BE49-F238E27FC236}">
                <a16:creationId xmlns:a16="http://schemas.microsoft.com/office/drawing/2014/main" id="{C710238A-AD4F-9C47-9101-479460D1E848}"/>
              </a:ext>
            </a:extLst>
          </p:cNvPr>
          <p:cNvCxnSpPr>
            <a:cxnSpLocks/>
          </p:cNvCxnSpPr>
          <p:nvPr userDrawn="1"/>
        </p:nvCxnSpPr>
        <p:spPr>
          <a:xfrm>
            <a:off x="838196" y="1271118"/>
            <a:ext cx="703002" cy="0"/>
          </a:xfrm>
          <a:prstGeom prst="straightConnector1">
            <a:avLst/>
          </a:prstGeom>
          <a:noFill/>
          <a:ln w="28575" cap="flat" cmpd="sng">
            <a:solidFill>
              <a:srgbClr val="FEDB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28805C1E-C05D-DB4D-B248-D03C8A893F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86296"/>
            <a:ext cx="5000413" cy="4490666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8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lnSpc>
                <a:spcPct val="100000"/>
              </a:lnSpc>
              <a:defRPr sz="1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lnSpc>
                <a:spcPct val="100000"/>
              </a:lnSpc>
              <a:defRPr sz="105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>
              <a:lnSpc>
                <a:spcPct val="100000"/>
              </a:lnSpc>
              <a:defRPr sz="10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>
              <a:lnSpc>
                <a:spcPct val="100000"/>
              </a:lnSpc>
              <a:defRPr sz="9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30D68723-5E15-BC4B-AE09-D62E663C9C3D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353391" y="1686296"/>
            <a:ext cx="5000413" cy="4490666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8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lnSpc>
                <a:spcPct val="100000"/>
              </a:lnSpc>
              <a:defRPr sz="14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lnSpc>
                <a:spcPct val="100000"/>
              </a:lnSpc>
              <a:defRPr sz="105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>
              <a:lnSpc>
                <a:spcPct val="100000"/>
              </a:lnSpc>
              <a:defRPr sz="10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>
              <a:lnSpc>
                <a:spcPct val="100000"/>
              </a:lnSpc>
              <a:defRPr sz="9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DEC21EF-403F-C248-ABB0-7AF80E6B83A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48946" y="6529597"/>
            <a:ext cx="5242560" cy="281545"/>
          </a:xfrm>
          <a:prstGeom prst="rect">
            <a:avLst/>
          </a:prstGeom>
        </p:spPr>
      </p:pic>
      <p:sp>
        <p:nvSpPr>
          <p:cNvPr id="14" name="Slide Number">
            <a:extLst>
              <a:ext uri="{FF2B5EF4-FFF2-40B4-BE49-F238E27FC236}">
                <a16:creationId xmlns:a16="http://schemas.microsoft.com/office/drawing/2014/main" id="{70DBB643-6232-D845-87E6-A6E74B0A582A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316790" y="6290096"/>
            <a:ext cx="358058" cy="357446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accent1">
                    <a:lumMod val="40000"/>
                    <a:lumOff val="60000"/>
                  </a:schemeClr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77354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1_2 colum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58C1913-77A2-2341-9FEA-9627B59C26C1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F2F2F2">
              <a:alpha val="5176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" name="Google Shape;48;p12">
            <a:extLst>
              <a:ext uri="{FF2B5EF4-FFF2-40B4-BE49-F238E27FC236}">
                <a16:creationId xmlns:a16="http://schemas.microsoft.com/office/drawing/2014/main" id="{3A682B74-45A6-614F-9998-65C699A51530}"/>
              </a:ext>
            </a:extLst>
          </p:cNvPr>
          <p:cNvSpPr txBox="1"/>
          <p:nvPr userDrawn="1"/>
        </p:nvSpPr>
        <p:spPr>
          <a:xfrm>
            <a:off x="220082" y="6322259"/>
            <a:ext cx="1236236" cy="2931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705" tIns="71705" rIns="71705" bIns="71705" anchor="ctr">
            <a:spAutoFit/>
          </a:bodyPr>
          <a:lstStyle>
            <a:lvl1pPr>
              <a:lnSpc>
                <a:spcPct val="115000"/>
              </a:lnSpc>
              <a:defRPr sz="800">
                <a:solidFill>
                  <a:srgbClr val="434343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</a:lstStyle>
          <a:p>
            <a:r>
              <a:rPr lang="en-US" sz="900">
                <a:solidFill>
                  <a:schemeClr val="accent1"/>
                </a:solidFill>
              </a:rPr>
              <a:t>WEBSTER BANK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8CBECAA-E134-4B48-8DF5-C2A63881B0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280062"/>
            <a:ext cx="5000413" cy="389690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8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lnSpc>
                <a:spcPct val="100000"/>
              </a:lnSpc>
              <a:defRPr sz="1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lnSpc>
                <a:spcPct val="100000"/>
              </a:lnSpc>
              <a:defRPr sz="105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>
              <a:lnSpc>
                <a:spcPct val="100000"/>
              </a:lnSpc>
              <a:defRPr sz="10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>
              <a:lnSpc>
                <a:spcPct val="100000"/>
              </a:lnSpc>
              <a:defRPr sz="9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FFF8C1A-CB1A-5D40-BA75-3DD52510CA25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353391" y="2280062"/>
            <a:ext cx="5000413" cy="389690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8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lnSpc>
                <a:spcPct val="100000"/>
              </a:lnSpc>
              <a:defRPr sz="14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lnSpc>
                <a:spcPct val="100000"/>
              </a:lnSpc>
              <a:defRPr sz="105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>
              <a:lnSpc>
                <a:spcPct val="100000"/>
              </a:lnSpc>
              <a:defRPr sz="10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>
              <a:lnSpc>
                <a:spcPct val="100000"/>
              </a:lnSpc>
              <a:defRPr sz="9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9D1A28A8-75FB-794C-B6C1-5A9713D3D6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92912"/>
            <a:ext cx="4802579" cy="14477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4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2 lines</a:t>
            </a:r>
          </a:p>
        </p:txBody>
      </p:sp>
      <p:cxnSp>
        <p:nvCxnSpPr>
          <p:cNvPr id="14" name="Google Shape;332;p40">
            <a:extLst>
              <a:ext uri="{FF2B5EF4-FFF2-40B4-BE49-F238E27FC236}">
                <a16:creationId xmlns:a16="http://schemas.microsoft.com/office/drawing/2014/main" id="{6D751CC0-299E-F744-B5A0-83290FEEF6D0}"/>
              </a:ext>
            </a:extLst>
          </p:cNvPr>
          <p:cNvCxnSpPr>
            <a:cxnSpLocks/>
          </p:cNvCxnSpPr>
          <p:nvPr userDrawn="1"/>
        </p:nvCxnSpPr>
        <p:spPr>
          <a:xfrm>
            <a:off x="838196" y="1840675"/>
            <a:ext cx="703002" cy="0"/>
          </a:xfrm>
          <a:prstGeom prst="straightConnector1">
            <a:avLst/>
          </a:prstGeom>
          <a:noFill/>
          <a:ln w="28575" cap="flat" cmpd="sng">
            <a:solidFill>
              <a:srgbClr val="FEDB0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AF1E6B63-F4D3-B749-A892-EA56F9500A7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48946" y="6529597"/>
            <a:ext cx="5242560" cy="281545"/>
          </a:xfrm>
          <a:prstGeom prst="rect">
            <a:avLst/>
          </a:prstGeom>
        </p:spPr>
      </p:pic>
      <p:sp>
        <p:nvSpPr>
          <p:cNvPr id="16" name="Slide Number">
            <a:extLst>
              <a:ext uri="{FF2B5EF4-FFF2-40B4-BE49-F238E27FC236}">
                <a16:creationId xmlns:a16="http://schemas.microsoft.com/office/drawing/2014/main" id="{CE3D0BFB-E94C-0B43-9616-52106D379FE1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316790" y="6290096"/>
            <a:ext cx="358058" cy="357446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accent1">
                    <a:lumMod val="40000"/>
                    <a:lumOff val="60000"/>
                  </a:schemeClr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54099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0_2 colum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58C1913-77A2-2341-9FEA-9627B59C26C1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F2F2F2">
              <a:alpha val="5176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B628DF-74B7-3343-9F49-A63AC76D82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44699"/>
            <a:ext cx="5000413" cy="4132263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8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lnSpc>
                <a:spcPct val="100000"/>
              </a:lnSpc>
              <a:defRPr sz="1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lnSpc>
                <a:spcPct val="100000"/>
              </a:lnSpc>
              <a:defRPr sz="105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>
              <a:lnSpc>
                <a:spcPct val="100000"/>
              </a:lnSpc>
              <a:defRPr sz="10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>
              <a:lnSpc>
                <a:spcPct val="100000"/>
              </a:lnSpc>
              <a:defRPr sz="9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EA48419-5961-E147-A495-814CB03F5C76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353391" y="2044699"/>
            <a:ext cx="5000413" cy="4132263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8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lnSpc>
                <a:spcPct val="100000"/>
              </a:lnSpc>
              <a:defRPr sz="14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lnSpc>
                <a:spcPct val="100000"/>
              </a:lnSpc>
              <a:defRPr sz="105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>
              <a:lnSpc>
                <a:spcPct val="100000"/>
              </a:lnSpc>
              <a:defRPr sz="10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>
              <a:lnSpc>
                <a:spcPct val="100000"/>
              </a:lnSpc>
              <a:defRPr sz="9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6" name="Google Shape;332;p40">
            <a:extLst>
              <a:ext uri="{FF2B5EF4-FFF2-40B4-BE49-F238E27FC236}">
                <a16:creationId xmlns:a16="http://schemas.microsoft.com/office/drawing/2014/main" id="{B9D76CE5-9DD6-2C46-860E-DF8F5010469E}"/>
              </a:ext>
            </a:extLst>
          </p:cNvPr>
          <p:cNvCxnSpPr>
            <a:cxnSpLocks/>
          </p:cNvCxnSpPr>
          <p:nvPr userDrawn="1"/>
        </p:nvCxnSpPr>
        <p:spPr>
          <a:xfrm>
            <a:off x="838196" y="390525"/>
            <a:ext cx="703002" cy="0"/>
          </a:xfrm>
          <a:prstGeom prst="straightConnector1">
            <a:avLst/>
          </a:prstGeom>
          <a:noFill/>
          <a:ln w="44450" cap="flat" cmpd="sng">
            <a:solidFill>
              <a:srgbClr val="FEDB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" name="Google Shape;332;p40">
            <a:extLst>
              <a:ext uri="{FF2B5EF4-FFF2-40B4-BE49-F238E27FC236}">
                <a16:creationId xmlns:a16="http://schemas.microsoft.com/office/drawing/2014/main" id="{486FDF7C-AB04-5941-8B60-C720AFCBFE52}"/>
              </a:ext>
            </a:extLst>
          </p:cNvPr>
          <p:cNvCxnSpPr>
            <a:cxnSpLocks/>
          </p:cNvCxnSpPr>
          <p:nvPr userDrawn="1"/>
        </p:nvCxnSpPr>
        <p:spPr>
          <a:xfrm>
            <a:off x="838196" y="1736725"/>
            <a:ext cx="703002" cy="0"/>
          </a:xfrm>
          <a:prstGeom prst="straightConnector1">
            <a:avLst/>
          </a:prstGeom>
          <a:noFill/>
          <a:ln w="28575" cap="flat" cmpd="sng">
            <a:solidFill>
              <a:srgbClr val="FEDB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FB12E1E-5577-7646-9429-0B9F3123366E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838196" y="587840"/>
            <a:ext cx="5105404" cy="27068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200" b="0" i="0" spc="3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>
              <a:lnSpc>
                <a:spcPct val="100000"/>
              </a:lnSpc>
              <a:defRPr sz="1100" b="0" i="0"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>
              <a:lnSpc>
                <a:spcPct val="100000"/>
              </a:lnSpc>
              <a:defRPr sz="1050" b="0" i="0"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>
              <a:lnSpc>
                <a:spcPct val="100000"/>
              </a:lnSpc>
              <a:defRPr sz="1000" b="0" i="0"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>
              <a:lnSpc>
                <a:spcPct val="100000"/>
              </a:lnSpc>
              <a:defRPr sz="900" b="0" i="0"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CBCCCB06-4A68-5443-8546-F2553BB805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58520"/>
            <a:ext cx="10515600" cy="57624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4000" b="0" i="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Click to edit Master</a:t>
            </a:r>
          </a:p>
        </p:txBody>
      </p:sp>
      <p:sp>
        <p:nvSpPr>
          <p:cNvPr id="26" name="Google Shape;48;p12">
            <a:extLst>
              <a:ext uri="{FF2B5EF4-FFF2-40B4-BE49-F238E27FC236}">
                <a16:creationId xmlns:a16="http://schemas.microsoft.com/office/drawing/2014/main" id="{3A682B74-45A6-614F-9998-65C699A51530}"/>
              </a:ext>
            </a:extLst>
          </p:cNvPr>
          <p:cNvSpPr txBox="1"/>
          <p:nvPr userDrawn="1"/>
        </p:nvSpPr>
        <p:spPr>
          <a:xfrm>
            <a:off x="220082" y="6322259"/>
            <a:ext cx="1236236" cy="2931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705" tIns="71705" rIns="71705" bIns="71705" anchor="ctr">
            <a:spAutoFit/>
          </a:bodyPr>
          <a:lstStyle>
            <a:lvl1pPr>
              <a:lnSpc>
                <a:spcPct val="115000"/>
              </a:lnSpc>
              <a:defRPr sz="800">
                <a:solidFill>
                  <a:srgbClr val="434343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</a:lstStyle>
          <a:p>
            <a:r>
              <a:rPr lang="en-US" sz="900">
                <a:solidFill>
                  <a:schemeClr val="accent1"/>
                </a:solidFill>
              </a:rPr>
              <a:t>WEBSTER BANK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4261FDC-210C-C24C-BEB0-C93869DDA9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48946" y="6529597"/>
            <a:ext cx="5242560" cy="281545"/>
          </a:xfrm>
          <a:prstGeom prst="rect">
            <a:avLst/>
          </a:prstGeom>
        </p:spPr>
      </p:pic>
      <p:sp>
        <p:nvSpPr>
          <p:cNvPr id="18" name="Slide Number">
            <a:extLst>
              <a:ext uri="{FF2B5EF4-FFF2-40B4-BE49-F238E27FC236}">
                <a16:creationId xmlns:a16="http://schemas.microsoft.com/office/drawing/2014/main" id="{F1DD6361-D4B5-FE47-B941-7041A626333B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316790" y="6290096"/>
            <a:ext cx="358058" cy="357446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accent1">
                    <a:lumMod val="40000"/>
                    <a:lumOff val="60000"/>
                  </a:schemeClr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9118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6F2B5D-1BFC-3E75-E348-5A76F8246E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67EE06-6CA4-9767-F580-4D3B5CEF5B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633EB6-FA09-8371-0A2C-6A34073189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97C20E-2C25-4546-43B5-52B59D5AE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C21EB-EAA5-B840-AE6C-375DCC0D2D8D}" type="datetimeFigureOut">
              <a:rPr lang="en-US" smtClean="0"/>
              <a:t>9/10/24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2CC93C-01DA-0C03-4602-5FAE64B66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B5D7AD-E533-6CFE-B78E-6F131481E4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D22D9-D2E9-D143-820D-ABF12349FD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37133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2 colum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58C1913-77A2-2341-9FEA-9627B59C26C1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F2F2F2">
              <a:alpha val="5176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6" name="Google Shape;332;p40">
            <a:extLst>
              <a:ext uri="{FF2B5EF4-FFF2-40B4-BE49-F238E27FC236}">
                <a16:creationId xmlns:a16="http://schemas.microsoft.com/office/drawing/2014/main" id="{B9D76CE5-9DD6-2C46-860E-DF8F5010469E}"/>
              </a:ext>
            </a:extLst>
          </p:cNvPr>
          <p:cNvCxnSpPr>
            <a:cxnSpLocks/>
          </p:cNvCxnSpPr>
          <p:nvPr userDrawn="1"/>
        </p:nvCxnSpPr>
        <p:spPr>
          <a:xfrm>
            <a:off x="838196" y="390525"/>
            <a:ext cx="703002" cy="0"/>
          </a:xfrm>
          <a:prstGeom prst="straightConnector1">
            <a:avLst/>
          </a:prstGeom>
          <a:noFill/>
          <a:ln w="44450" cap="flat" cmpd="sng">
            <a:solidFill>
              <a:srgbClr val="FEDB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1CB951C-1D62-D84A-9230-81C00D7863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603506"/>
            <a:ext cx="5000413" cy="3573456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8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lnSpc>
                <a:spcPct val="100000"/>
              </a:lnSpc>
              <a:defRPr sz="1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lnSpc>
                <a:spcPct val="100000"/>
              </a:lnSpc>
              <a:defRPr sz="105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>
              <a:lnSpc>
                <a:spcPct val="100000"/>
              </a:lnSpc>
              <a:defRPr sz="10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>
              <a:lnSpc>
                <a:spcPct val="100000"/>
              </a:lnSpc>
              <a:defRPr sz="9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5FFE8788-6D1D-FA43-B34F-50654B19A3C9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353391" y="2603506"/>
            <a:ext cx="5000413" cy="3573456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8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lnSpc>
                <a:spcPct val="100000"/>
              </a:lnSpc>
              <a:defRPr sz="14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lnSpc>
                <a:spcPct val="100000"/>
              </a:lnSpc>
              <a:defRPr sz="105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>
              <a:lnSpc>
                <a:spcPct val="100000"/>
              </a:lnSpc>
              <a:defRPr sz="10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>
              <a:lnSpc>
                <a:spcPct val="100000"/>
              </a:lnSpc>
              <a:defRPr sz="9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Title Placeholder 1">
            <a:extLst>
              <a:ext uri="{FF2B5EF4-FFF2-40B4-BE49-F238E27FC236}">
                <a16:creationId xmlns:a16="http://schemas.microsoft.com/office/drawing/2014/main" id="{5CD7995B-4048-9145-87F7-D4AA87E22E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58520"/>
            <a:ext cx="10515600" cy="114173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ct val="90000"/>
              </a:lnSpc>
              <a:defRPr sz="4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cxnSp>
        <p:nvCxnSpPr>
          <p:cNvPr id="20" name="Google Shape;332;p40">
            <a:extLst>
              <a:ext uri="{FF2B5EF4-FFF2-40B4-BE49-F238E27FC236}">
                <a16:creationId xmlns:a16="http://schemas.microsoft.com/office/drawing/2014/main" id="{43A70E6C-965D-A046-8689-165369EACE53}"/>
              </a:ext>
            </a:extLst>
          </p:cNvPr>
          <p:cNvCxnSpPr>
            <a:cxnSpLocks/>
          </p:cNvCxnSpPr>
          <p:nvPr userDrawn="1"/>
        </p:nvCxnSpPr>
        <p:spPr>
          <a:xfrm>
            <a:off x="838196" y="2219325"/>
            <a:ext cx="703002" cy="0"/>
          </a:xfrm>
          <a:prstGeom prst="straightConnector1">
            <a:avLst/>
          </a:prstGeom>
          <a:noFill/>
          <a:ln w="28575" cap="flat" cmpd="sng">
            <a:solidFill>
              <a:srgbClr val="FEDB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EA9CDD54-986A-174F-8ADE-91DE165DABA1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838196" y="587840"/>
            <a:ext cx="5105404" cy="27068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200" b="0" i="0" spc="3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>
              <a:lnSpc>
                <a:spcPct val="100000"/>
              </a:lnSpc>
              <a:defRPr sz="11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>
              <a:lnSpc>
                <a:spcPct val="100000"/>
              </a:lnSpc>
              <a:defRPr sz="105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>
              <a:lnSpc>
                <a:spcPct val="100000"/>
              </a:lnSpc>
              <a:defRPr sz="1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>
              <a:lnSpc>
                <a:spcPct val="100000"/>
              </a:lnSpc>
              <a:defRPr sz="9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4" name="Google Shape;48;p12">
            <a:extLst>
              <a:ext uri="{FF2B5EF4-FFF2-40B4-BE49-F238E27FC236}">
                <a16:creationId xmlns:a16="http://schemas.microsoft.com/office/drawing/2014/main" id="{A905FF73-BC23-414B-ABB0-14F29C687AE9}"/>
              </a:ext>
            </a:extLst>
          </p:cNvPr>
          <p:cNvSpPr txBox="1"/>
          <p:nvPr userDrawn="1"/>
        </p:nvSpPr>
        <p:spPr>
          <a:xfrm>
            <a:off x="220082" y="6322259"/>
            <a:ext cx="1236236" cy="2931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705" tIns="71705" rIns="71705" bIns="71705" anchor="ctr">
            <a:spAutoFit/>
          </a:bodyPr>
          <a:lstStyle>
            <a:lvl1pPr>
              <a:lnSpc>
                <a:spcPct val="115000"/>
              </a:lnSpc>
              <a:defRPr sz="800">
                <a:solidFill>
                  <a:srgbClr val="434343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</a:lstStyle>
          <a:p>
            <a:r>
              <a:rPr lang="en-US" sz="900">
                <a:solidFill>
                  <a:schemeClr val="accent1"/>
                </a:solidFill>
              </a:rPr>
              <a:t>WEBSTER BANK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8787A26-9712-B84C-BA98-5CDE31111E1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48946" y="6529597"/>
            <a:ext cx="5242560" cy="281545"/>
          </a:xfrm>
          <a:prstGeom prst="rect">
            <a:avLst/>
          </a:prstGeom>
        </p:spPr>
      </p:pic>
      <p:sp>
        <p:nvSpPr>
          <p:cNvPr id="17" name="Slide Number">
            <a:extLst>
              <a:ext uri="{FF2B5EF4-FFF2-40B4-BE49-F238E27FC236}">
                <a16:creationId xmlns:a16="http://schemas.microsoft.com/office/drawing/2014/main" id="{03B286C2-5A75-D54C-8260-7108426F83E6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316790" y="6290096"/>
            <a:ext cx="358058" cy="357446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accent1">
                    <a:lumMod val="40000"/>
                    <a:lumOff val="60000"/>
                  </a:schemeClr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56726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0D7A3ED7-C563-E747-9E94-B3A192477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2913"/>
            <a:ext cx="10515600" cy="57624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4000" b="0" i="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0" name="Google Shape;332;p40">
            <a:extLst>
              <a:ext uri="{FF2B5EF4-FFF2-40B4-BE49-F238E27FC236}">
                <a16:creationId xmlns:a16="http://schemas.microsoft.com/office/drawing/2014/main" id="{BA5F2BB5-ED04-C240-AB37-F0FAC6D18976}"/>
              </a:ext>
            </a:extLst>
          </p:cNvPr>
          <p:cNvCxnSpPr>
            <a:cxnSpLocks/>
          </p:cNvCxnSpPr>
          <p:nvPr userDrawn="1"/>
        </p:nvCxnSpPr>
        <p:spPr>
          <a:xfrm>
            <a:off x="838196" y="1271118"/>
            <a:ext cx="703002" cy="0"/>
          </a:xfrm>
          <a:prstGeom prst="straightConnector1">
            <a:avLst/>
          </a:prstGeom>
          <a:noFill/>
          <a:ln w="28575" cap="flat" cmpd="sng">
            <a:solidFill>
              <a:srgbClr val="FEDB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40304F2-0B71-3044-BE61-16B282230952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4425179" y="1615045"/>
            <a:ext cx="3341640" cy="4568904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="0" i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6858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="0" i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11430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 b="0" i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6002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="0" i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20574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 b="0" i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5DFE2EE-184A-0141-867C-92805552DD8F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022190" y="1615045"/>
            <a:ext cx="3341639" cy="4568904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="0" i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6858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="0" i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11430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 b="0" i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6002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 b="0" i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20574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200" b="0" i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11665554-5A45-7D4D-9DDE-D310EF6B97F5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28168" y="1615045"/>
            <a:ext cx="3341640" cy="4568904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="0" i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6858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="0" i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11430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 b="0" i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6002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="0" i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20574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 b="0" i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Slide Number">
            <a:extLst>
              <a:ext uri="{FF2B5EF4-FFF2-40B4-BE49-F238E27FC236}">
                <a16:creationId xmlns:a16="http://schemas.microsoft.com/office/drawing/2014/main" id="{8CD9A517-7AC6-8D4A-B8DE-33842C8A0B3D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316790" y="6290096"/>
            <a:ext cx="358058" cy="357446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accent1">
                    <a:lumMod val="40000"/>
                    <a:lumOff val="60000"/>
                  </a:schemeClr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36701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Google Shape;332;p40">
            <a:extLst>
              <a:ext uri="{FF2B5EF4-FFF2-40B4-BE49-F238E27FC236}">
                <a16:creationId xmlns:a16="http://schemas.microsoft.com/office/drawing/2014/main" id="{70DFC19A-08DE-5646-9A30-5D796051536F}"/>
              </a:ext>
            </a:extLst>
          </p:cNvPr>
          <p:cNvCxnSpPr>
            <a:cxnSpLocks/>
          </p:cNvCxnSpPr>
          <p:nvPr userDrawn="1"/>
        </p:nvCxnSpPr>
        <p:spPr>
          <a:xfrm>
            <a:off x="838196" y="390525"/>
            <a:ext cx="703002" cy="0"/>
          </a:xfrm>
          <a:prstGeom prst="straightConnector1">
            <a:avLst/>
          </a:prstGeom>
          <a:noFill/>
          <a:ln w="44450" cap="flat" cmpd="sng">
            <a:solidFill>
              <a:srgbClr val="FEDB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" name="Google Shape;332;p40">
            <a:extLst>
              <a:ext uri="{FF2B5EF4-FFF2-40B4-BE49-F238E27FC236}">
                <a16:creationId xmlns:a16="http://schemas.microsoft.com/office/drawing/2014/main" id="{128207C9-B465-7A49-B0C2-C6B67AAE79D7}"/>
              </a:ext>
            </a:extLst>
          </p:cNvPr>
          <p:cNvCxnSpPr>
            <a:cxnSpLocks/>
          </p:cNvCxnSpPr>
          <p:nvPr userDrawn="1"/>
        </p:nvCxnSpPr>
        <p:spPr>
          <a:xfrm>
            <a:off x="838196" y="1736725"/>
            <a:ext cx="703002" cy="0"/>
          </a:xfrm>
          <a:prstGeom prst="straightConnector1">
            <a:avLst/>
          </a:prstGeom>
          <a:noFill/>
          <a:ln w="28575" cap="flat" cmpd="sng">
            <a:solidFill>
              <a:srgbClr val="FEDB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C4E1AD6C-922C-FA4E-8163-BA3D5C7A5B89}"/>
              </a:ext>
            </a:extLst>
          </p:cNvPr>
          <p:cNvSpPr>
            <a:spLocks noGrp="1"/>
          </p:cNvSpPr>
          <p:nvPr>
            <p:ph sz="half" idx="18" hasCustomPrompt="1"/>
          </p:nvPr>
        </p:nvSpPr>
        <p:spPr>
          <a:xfrm>
            <a:off x="838196" y="587840"/>
            <a:ext cx="5105404" cy="27068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200" b="0" i="0" spc="3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>
              <a:lnSpc>
                <a:spcPct val="100000"/>
              </a:lnSpc>
              <a:defRPr sz="1100" b="0" i="0"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>
              <a:lnSpc>
                <a:spcPct val="100000"/>
              </a:lnSpc>
              <a:defRPr sz="1050" b="0" i="0"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>
              <a:lnSpc>
                <a:spcPct val="100000"/>
              </a:lnSpc>
              <a:defRPr sz="1000" b="0" i="0"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>
              <a:lnSpc>
                <a:spcPct val="100000"/>
              </a:lnSpc>
              <a:defRPr sz="900" b="0" i="0"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24D065E5-1E44-144B-8E29-CC0341B0A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58520"/>
            <a:ext cx="10515600" cy="57624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4000" b="0" i="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Click to edit Master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1628787-5FC7-5C4F-9D0A-B50A78E7FADE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4425179" y="2137557"/>
            <a:ext cx="3341640" cy="4046391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200" b="0" i="0">
                <a:solidFill>
                  <a:schemeClr val="tx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  <a:lvl2pPr marL="6858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="0" i="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11430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 b="0" i="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6002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="0" i="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20574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 b="0" i="0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Click to edit Master text styles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Second level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Third level</a:t>
            </a:r>
          </a:p>
          <a:p>
            <a:pPr marL="1600200" marR="0" lvl="3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Fourth level</a:t>
            </a:r>
          </a:p>
          <a:p>
            <a:pPr marL="2057400" marR="0" lvl="4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E5B1D67E-BA80-8445-9794-8831FD89765C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022190" y="2137557"/>
            <a:ext cx="3341639" cy="4046391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100" b="0" i="0">
                <a:solidFill>
                  <a:schemeClr val="tx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  <a:lvl2pPr marL="6858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="0" i="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11430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 b="0" i="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6002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 b="0" i="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20574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200" b="0" i="0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Click to edit Master text styles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Second level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Third level</a:t>
            </a:r>
          </a:p>
          <a:p>
            <a:pPr marL="1600200" marR="0" lvl="3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Fourth level</a:t>
            </a:r>
          </a:p>
          <a:p>
            <a:pPr marL="2057400" marR="0" lvl="4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Fifth level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1AA184CA-F0C5-B94A-ACC9-CDE83C897E70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28168" y="2137557"/>
            <a:ext cx="3341640" cy="4046391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200" b="0" i="0">
                <a:solidFill>
                  <a:schemeClr val="tx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  <a:lvl2pPr marL="6858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="0" i="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11430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 b="0" i="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6002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="0" i="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20574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 b="0" i="0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Click to edit Master text styles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Second level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Third level</a:t>
            </a:r>
          </a:p>
          <a:p>
            <a:pPr marL="1600200" marR="0" lvl="3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Fourth level</a:t>
            </a:r>
          </a:p>
          <a:p>
            <a:pPr marL="2057400" marR="0" lvl="4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Fifth level</a:t>
            </a:r>
          </a:p>
        </p:txBody>
      </p:sp>
      <p:sp>
        <p:nvSpPr>
          <p:cNvPr id="17" name="Slide Number">
            <a:extLst>
              <a:ext uri="{FF2B5EF4-FFF2-40B4-BE49-F238E27FC236}">
                <a16:creationId xmlns:a16="http://schemas.microsoft.com/office/drawing/2014/main" id="{0AB5E125-0FA9-C84A-85F5-73BC9673F215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316790" y="6290096"/>
            <a:ext cx="358058" cy="357446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accent1">
                    <a:lumMod val="40000"/>
                    <a:lumOff val="60000"/>
                  </a:schemeClr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05984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3C1D364-11A0-2C42-82EB-1A56516D5C31}"/>
              </a:ext>
            </a:extLst>
          </p:cNvPr>
          <p:cNvSpPr/>
          <p:nvPr userDrawn="1"/>
        </p:nvSpPr>
        <p:spPr>
          <a:xfrm>
            <a:off x="0" y="3619500"/>
            <a:ext cx="12192000" cy="32385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300B16F-1107-5047-9983-A3A7A3F010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48944" y="6529596"/>
            <a:ext cx="5242561" cy="281545"/>
          </a:xfrm>
          <a:prstGeom prst="rect">
            <a:avLst/>
          </a:prstGeom>
        </p:spPr>
      </p:pic>
      <p:sp>
        <p:nvSpPr>
          <p:cNvPr id="12" name="Google Shape;48;p12">
            <a:extLst>
              <a:ext uri="{FF2B5EF4-FFF2-40B4-BE49-F238E27FC236}">
                <a16:creationId xmlns:a16="http://schemas.microsoft.com/office/drawing/2014/main" id="{9D121ED4-1439-4E4C-B781-FAF28BF859F8}"/>
              </a:ext>
            </a:extLst>
          </p:cNvPr>
          <p:cNvSpPr txBox="1"/>
          <p:nvPr userDrawn="1"/>
        </p:nvSpPr>
        <p:spPr>
          <a:xfrm>
            <a:off x="220082" y="6322259"/>
            <a:ext cx="1236236" cy="2931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705" tIns="71705" rIns="71705" bIns="71705" anchor="ctr">
            <a:spAutoFit/>
          </a:bodyPr>
          <a:lstStyle>
            <a:lvl1pPr>
              <a:lnSpc>
                <a:spcPct val="115000"/>
              </a:lnSpc>
              <a:defRPr sz="800">
                <a:solidFill>
                  <a:srgbClr val="434343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</a:lstStyle>
          <a:p>
            <a:r>
              <a:rPr lang="en-US" sz="900">
                <a:solidFill>
                  <a:schemeClr val="accent1"/>
                </a:solidFill>
              </a:rPr>
              <a:t>WEBSTER BANK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1FD3D66-6F40-3040-97C2-871605A871A8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4425179" y="3776353"/>
            <a:ext cx="3341640" cy="2407596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6858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11430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6002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20574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4A54EB84-C989-D24A-AA0D-F6B1D50FBD46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022190" y="3776353"/>
            <a:ext cx="3341639" cy="2407596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6858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11430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6002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20574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2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7D0FF6D4-9A5B-5C46-BEAF-8899B48728DC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28168" y="3776353"/>
            <a:ext cx="3341640" cy="2407596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6858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11430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6002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20574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Title Placeholder 1">
            <a:extLst>
              <a:ext uri="{FF2B5EF4-FFF2-40B4-BE49-F238E27FC236}">
                <a16:creationId xmlns:a16="http://schemas.microsoft.com/office/drawing/2014/main" id="{80785F14-2B5C-074F-AAAE-1A4212F3D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2913"/>
            <a:ext cx="10515600" cy="57624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4000" b="0" i="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23" name="Google Shape;332;p40">
            <a:extLst>
              <a:ext uri="{FF2B5EF4-FFF2-40B4-BE49-F238E27FC236}">
                <a16:creationId xmlns:a16="http://schemas.microsoft.com/office/drawing/2014/main" id="{838FFC24-8DD9-2A41-A4B4-84C1A6B7EFB3}"/>
              </a:ext>
            </a:extLst>
          </p:cNvPr>
          <p:cNvCxnSpPr>
            <a:cxnSpLocks/>
          </p:cNvCxnSpPr>
          <p:nvPr userDrawn="1"/>
        </p:nvCxnSpPr>
        <p:spPr>
          <a:xfrm>
            <a:off x="838196" y="1271118"/>
            <a:ext cx="703002" cy="0"/>
          </a:xfrm>
          <a:prstGeom prst="straightConnector1">
            <a:avLst/>
          </a:prstGeom>
          <a:noFill/>
          <a:ln w="28575" cap="flat" cmpd="sng">
            <a:solidFill>
              <a:srgbClr val="FEDB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12B2D98-8ED0-1A49-A6D1-0E2490F724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573077"/>
            <a:ext cx="10525629" cy="1529226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defRPr sz="28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>
              <a:lnSpc>
                <a:spcPct val="100000"/>
              </a:lnSpc>
              <a:defRPr sz="24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>
              <a:lnSpc>
                <a:spcPct val="100000"/>
              </a:lnSpc>
              <a:defRPr sz="14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>
              <a:lnSpc>
                <a:spcPct val="100000"/>
              </a:lnSpc>
              <a:defRPr sz="12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>
              <a:lnSpc>
                <a:spcPct val="100000"/>
              </a:lnSpc>
              <a:defRPr sz="11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Slide Number">
            <a:extLst>
              <a:ext uri="{FF2B5EF4-FFF2-40B4-BE49-F238E27FC236}">
                <a16:creationId xmlns:a16="http://schemas.microsoft.com/office/drawing/2014/main" id="{DB22E236-A7E7-524F-9EC9-C1E95FCD2B0A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316790" y="6290096"/>
            <a:ext cx="358058" cy="357446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38183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3C1D364-11A0-2C42-82EB-1A56516D5C31}"/>
              </a:ext>
            </a:extLst>
          </p:cNvPr>
          <p:cNvSpPr/>
          <p:nvPr userDrawn="1"/>
        </p:nvSpPr>
        <p:spPr>
          <a:xfrm>
            <a:off x="0" y="3619500"/>
            <a:ext cx="12192000" cy="32385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Google Shape;48;p12">
            <a:extLst>
              <a:ext uri="{FF2B5EF4-FFF2-40B4-BE49-F238E27FC236}">
                <a16:creationId xmlns:a16="http://schemas.microsoft.com/office/drawing/2014/main" id="{9D121ED4-1439-4E4C-B781-FAF28BF859F8}"/>
              </a:ext>
            </a:extLst>
          </p:cNvPr>
          <p:cNvSpPr txBox="1"/>
          <p:nvPr userDrawn="1"/>
        </p:nvSpPr>
        <p:spPr>
          <a:xfrm>
            <a:off x="220082" y="6322259"/>
            <a:ext cx="1236236" cy="2931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705" tIns="71705" rIns="71705" bIns="71705" anchor="ctr">
            <a:spAutoFit/>
          </a:bodyPr>
          <a:lstStyle>
            <a:lvl1pPr>
              <a:lnSpc>
                <a:spcPct val="115000"/>
              </a:lnSpc>
              <a:defRPr sz="800">
                <a:solidFill>
                  <a:srgbClr val="434343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</a:lstStyle>
          <a:p>
            <a:r>
              <a:rPr lang="en-US" sz="900">
                <a:solidFill>
                  <a:schemeClr val="accent1"/>
                </a:solidFill>
              </a:rPr>
              <a:t>WEBSTER BANK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1FD3D66-6F40-3040-97C2-871605A871A8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4425179" y="3776353"/>
            <a:ext cx="3341640" cy="2407596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6858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11430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6002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20574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4A54EB84-C989-D24A-AA0D-F6B1D50FBD46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022190" y="3776353"/>
            <a:ext cx="3341639" cy="2407596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6858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11430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6002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20574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2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7D0FF6D4-9A5B-5C46-BEAF-8899B48728DC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28168" y="3776353"/>
            <a:ext cx="3341640" cy="2407596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6858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11430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6002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20574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Title Placeholder 1">
            <a:extLst>
              <a:ext uri="{FF2B5EF4-FFF2-40B4-BE49-F238E27FC236}">
                <a16:creationId xmlns:a16="http://schemas.microsoft.com/office/drawing/2014/main" id="{80785F14-2B5C-074F-AAAE-1A4212F3D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2913"/>
            <a:ext cx="10515600" cy="57624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4000" b="0" i="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23" name="Google Shape;332;p40">
            <a:extLst>
              <a:ext uri="{FF2B5EF4-FFF2-40B4-BE49-F238E27FC236}">
                <a16:creationId xmlns:a16="http://schemas.microsoft.com/office/drawing/2014/main" id="{838FFC24-8DD9-2A41-A4B4-84C1A6B7EFB3}"/>
              </a:ext>
            </a:extLst>
          </p:cNvPr>
          <p:cNvCxnSpPr>
            <a:cxnSpLocks/>
          </p:cNvCxnSpPr>
          <p:nvPr userDrawn="1"/>
        </p:nvCxnSpPr>
        <p:spPr>
          <a:xfrm>
            <a:off x="838196" y="1271118"/>
            <a:ext cx="703002" cy="0"/>
          </a:xfrm>
          <a:prstGeom prst="straightConnector1">
            <a:avLst/>
          </a:prstGeom>
          <a:noFill/>
          <a:ln w="28575" cap="flat" cmpd="sng">
            <a:solidFill>
              <a:srgbClr val="FEDB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12B2D98-8ED0-1A49-A6D1-0E2490F724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573077"/>
            <a:ext cx="10525629" cy="1529226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defRPr sz="28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>
              <a:lnSpc>
                <a:spcPct val="100000"/>
              </a:lnSpc>
              <a:defRPr sz="24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>
              <a:lnSpc>
                <a:spcPct val="100000"/>
              </a:lnSpc>
              <a:defRPr sz="14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>
              <a:lnSpc>
                <a:spcPct val="100000"/>
              </a:lnSpc>
              <a:defRPr sz="12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>
              <a:lnSpc>
                <a:spcPct val="100000"/>
              </a:lnSpc>
              <a:defRPr sz="11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2036CE-ABC7-5B46-90FD-A354CAE538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3673" t="7685" r="-685" b="37405"/>
          <a:stretch/>
        </p:blipFill>
        <p:spPr>
          <a:xfrm>
            <a:off x="2994660" y="0"/>
            <a:ext cx="8369169" cy="6858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ADF8E5B-A105-4A40-A7B2-E0A620FF02F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848944" y="6529596"/>
            <a:ext cx="5242561" cy="281545"/>
          </a:xfrm>
          <a:prstGeom prst="rect">
            <a:avLst/>
          </a:prstGeom>
        </p:spPr>
      </p:pic>
      <p:sp>
        <p:nvSpPr>
          <p:cNvPr id="18" name="Slide Number">
            <a:extLst>
              <a:ext uri="{FF2B5EF4-FFF2-40B4-BE49-F238E27FC236}">
                <a16:creationId xmlns:a16="http://schemas.microsoft.com/office/drawing/2014/main" id="{DEF0F142-E40A-CB45-9B15-DF35C1A5DBDD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316790" y="6290096"/>
            <a:ext cx="358058" cy="357446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73861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3 colum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48;p12">
            <a:extLst>
              <a:ext uri="{FF2B5EF4-FFF2-40B4-BE49-F238E27FC236}">
                <a16:creationId xmlns:a16="http://schemas.microsoft.com/office/drawing/2014/main" id="{1DE333B6-AA44-AB4A-A983-838E7C9B49E7}"/>
              </a:ext>
            </a:extLst>
          </p:cNvPr>
          <p:cNvSpPr txBox="1"/>
          <p:nvPr userDrawn="1"/>
        </p:nvSpPr>
        <p:spPr>
          <a:xfrm>
            <a:off x="220082" y="6322259"/>
            <a:ext cx="1236236" cy="2931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705" tIns="71705" rIns="71705" bIns="71705" anchor="ctr">
            <a:spAutoFit/>
          </a:bodyPr>
          <a:lstStyle>
            <a:lvl1pPr>
              <a:lnSpc>
                <a:spcPct val="115000"/>
              </a:lnSpc>
              <a:defRPr sz="800">
                <a:solidFill>
                  <a:srgbClr val="434343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</a:lstStyle>
          <a:p>
            <a:r>
              <a:rPr lang="en-US" sz="900">
                <a:solidFill>
                  <a:schemeClr val="bg1"/>
                </a:solidFill>
              </a:rPr>
              <a:t>WEBSTER BANK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5D07FBA-B57E-AE42-BFC4-A1949F98B818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4425179" y="1615045"/>
            <a:ext cx="3341640" cy="4568904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6858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11430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6002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20574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53C1DB01-0071-094D-9D23-1AAEBA3397D1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022190" y="1615045"/>
            <a:ext cx="3341639" cy="4568904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6858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11430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6002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20574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2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AA44AA6C-9594-C04C-B065-05903DE001C3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28168" y="1615045"/>
            <a:ext cx="3341640" cy="4568904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6858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11430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6002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20574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itle Placeholder 1">
            <a:extLst>
              <a:ext uri="{FF2B5EF4-FFF2-40B4-BE49-F238E27FC236}">
                <a16:creationId xmlns:a16="http://schemas.microsoft.com/office/drawing/2014/main" id="{C6F908FA-565A-7F42-BFF1-F4526CD1B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2913"/>
            <a:ext cx="10515600" cy="57624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4000" b="0" i="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20" name="Google Shape;332;p40">
            <a:extLst>
              <a:ext uri="{FF2B5EF4-FFF2-40B4-BE49-F238E27FC236}">
                <a16:creationId xmlns:a16="http://schemas.microsoft.com/office/drawing/2014/main" id="{393A3F89-5E7E-484C-B81D-6797C36909D3}"/>
              </a:ext>
            </a:extLst>
          </p:cNvPr>
          <p:cNvCxnSpPr>
            <a:cxnSpLocks/>
          </p:cNvCxnSpPr>
          <p:nvPr userDrawn="1"/>
        </p:nvCxnSpPr>
        <p:spPr>
          <a:xfrm>
            <a:off x="838196" y="1271118"/>
            <a:ext cx="703002" cy="0"/>
          </a:xfrm>
          <a:prstGeom prst="straightConnector1">
            <a:avLst/>
          </a:prstGeom>
          <a:noFill/>
          <a:ln w="28575" cap="flat" cmpd="sng">
            <a:solidFill>
              <a:srgbClr val="FEDB0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70C279EE-C81F-2742-B506-90E27FE3D8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848944" y="6529596"/>
            <a:ext cx="5242561" cy="281545"/>
          </a:xfrm>
          <a:prstGeom prst="rect">
            <a:avLst/>
          </a:prstGeom>
        </p:spPr>
      </p:pic>
      <p:sp>
        <p:nvSpPr>
          <p:cNvPr id="11" name="Slide Number">
            <a:extLst>
              <a:ext uri="{FF2B5EF4-FFF2-40B4-BE49-F238E27FC236}">
                <a16:creationId xmlns:a16="http://schemas.microsoft.com/office/drawing/2014/main" id="{B43E3088-5055-9347-A2E2-0135357BB19D}"/>
              </a:ext>
            </a:extLst>
          </p:cNvPr>
          <p:cNvSpPr txBox="1">
            <a:spLocks/>
          </p:cNvSpPr>
          <p:nvPr userDrawn="1"/>
        </p:nvSpPr>
        <p:spPr>
          <a:xfrm>
            <a:off x="11316790" y="6290096"/>
            <a:ext cx="358058" cy="357446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457200" rtl="0" eaLnBrk="1" latinLnBrk="0" hangingPunct="1">
              <a:defRPr sz="900" kern="1200">
                <a:solidFill>
                  <a:schemeClr val="accent1">
                    <a:lumMod val="40000"/>
                    <a:lumOff val="60000"/>
                  </a:schemeClr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CB4B4D-7CA3-9044-876B-883B54F8677D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621639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3 colum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48;p12">
            <a:extLst>
              <a:ext uri="{FF2B5EF4-FFF2-40B4-BE49-F238E27FC236}">
                <a16:creationId xmlns:a16="http://schemas.microsoft.com/office/drawing/2014/main" id="{1DE333B6-AA44-AB4A-A983-838E7C9B49E7}"/>
              </a:ext>
            </a:extLst>
          </p:cNvPr>
          <p:cNvSpPr txBox="1"/>
          <p:nvPr userDrawn="1"/>
        </p:nvSpPr>
        <p:spPr>
          <a:xfrm>
            <a:off x="220082" y="6322259"/>
            <a:ext cx="1236236" cy="2931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705" tIns="71705" rIns="71705" bIns="71705" anchor="ctr">
            <a:spAutoFit/>
          </a:bodyPr>
          <a:lstStyle>
            <a:lvl1pPr>
              <a:lnSpc>
                <a:spcPct val="115000"/>
              </a:lnSpc>
              <a:defRPr sz="800">
                <a:solidFill>
                  <a:srgbClr val="434343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</a:lstStyle>
          <a:p>
            <a:r>
              <a:rPr lang="en-US" sz="900">
                <a:solidFill>
                  <a:schemeClr val="bg1"/>
                </a:solidFill>
              </a:rPr>
              <a:t>WEBSTER BANK</a:t>
            </a:r>
          </a:p>
        </p:txBody>
      </p:sp>
      <p:cxnSp>
        <p:nvCxnSpPr>
          <p:cNvPr id="9" name="Google Shape;332;p40">
            <a:extLst>
              <a:ext uri="{FF2B5EF4-FFF2-40B4-BE49-F238E27FC236}">
                <a16:creationId xmlns:a16="http://schemas.microsoft.com/office/drawing/2014/main" id="{2528D130-ADEB-5A42-A55B-10F74C5F4917}"/>
              </a:ext>
            </a:extLst>
          </p:cNvPr>
          <p:cNvCxnSpPr>
            <a:cxnSpLocks/>
          </p:cNvCxnSpPr>
          <p:nvPr userDrawn="1"/>
        </p:nvCxnSpPr>
        <p:spPr>
          <a:xfrm>
            <a:off x="838196" y="390525"/>
            <a:ext cx="703002" cy="0"/>
          </a:xfrm>
          <a:prstGeom prst="straightConnector1">
            <a:avLst/>
          </a:prstGeom>
          <a:noFill/>
          <a:ln w="44450" cap="flat" cmpd="sng">
            <a:solidFill>
              <a:srgbClr val="FEDB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" name="Google Shape;332;p40">
            <a:extLst>
              <a:ext uri="{FF2B5EF4-FFF2-40B4-BE49-F238E27FC236}">
                <a16:creationId xmlns:a16="http://schemas.microsoft.com/office/drawing/2014/main" id="{DE6A63E2-8A89-BA4D-974E-383341893E4A}"/>
              </a:ext>
            </a:extLst>
          </p:cNvPr>
          <p:cNvCxnSpPr>
            <a:cxnSpLocks/>
          </p:cNvCxnSpPr>
          <p:nvPr userDrawn="1"/>
        </p:nvCxnSpPr>
        <p:spPr>
          <a:xfrm>
            <a:off x="838196" y="1736725"/>
            <a:ext cx="703002" cy="0"/>
          </a:xfrm>
          <a:prstGeom prst="straightConnector1">
            <a:avLst/>
          </a:prstGeom>
          <a:noFill/>
          <a:ln w="28575" cap="flat" cmpd="sng">
            <a:solidFill>
              <a:srgbClr val="FEDB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EC06A05-5384-8647-B52E-3C5A86EC975E}"/>
              </a:ext>
            </a:extLst>
          </p:cNvPr>
          <p:cNvSpPr>
            <a:spLocks noGrp="1"/>
          </p:cNvSpPr>
          <p:nvPr>
            <p:ph sz="half" idx="18" hasCustomPrompt="1"/>
          </p:nvPr>
        </p:nvSpPr>
        <p:spPr>
          <a:xfrm>
            <a:off x="838196" y="587840"/>
            <a:ext cx="5105404" cy="27068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200" b="0" i="0" spc="3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>
              <a:lnSpc>
                <a:spcPct val="100000"/>
              </a:lnSpc>
              <a:defRPr sz="1100" b="0" i="0"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>
              <a:lnSpc>
                <a:spcPct val="100000"/>
              </a:lnSpc>
              <a:defRPr sz="1050" b="0" i="0"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>
              <a:lnSpc>
                <a:spcPct val="100000"/>
              </a:lnSpc>
              <a:defRPr sz="1000" b="0" i="0"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>
              <a:lnSpc>
                <a:spcPct val="100000"/>
              </a:lnSpc>
              <a:defRPr sz="900" b="0" i="0"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FB7B1E9C-B20A-044B-8C8C-F590A0C0D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58520"/>
            <a:ext cx="10515600" cy="57624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4000" b="0" i="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Click to edit Master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E8D20114-9659-2F45-9F1A-466B440E0021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4425179" y="2137557"/>
            <a:ext cx="3341640" cy="4046391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6858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11430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6002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20574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5EC57E61-0C1E-DF4A-A267-70D6D5484CE7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022190" y="2137557"/>
            <a:ext cx="3341639" cy="4046391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6858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11430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6002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20574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2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8E14A353-B6FE-BE40-B1FE-7DF4E9C27E99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28168" y="2137557"/>
            <a:ext cx="3341640" cy="4046391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6858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11430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6002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20574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5B1C499-27F4-664E-9B75-F04E5B23D7B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848944" y="6529596"/>
            <a:ext cx="5242561" cy="281545"/>
          </a:xfrm>
          <a:prstGeom prst="rect">
            <a:avLst/>
          </a:prstGeom>
        </p:spPr>
      </p:pic>
      <p:sp>
        <p:nvSpPr>
          <p:cNvPr id="16" name="Slide Number">
            <a:extLst>
              <a:ext uri="{FF2B5EF4-FFF2-40B4-BE49-F238E27FC236}">
                <a16:creationId xmlns:a16="http://schemas.microsoft.com/office/drawing/2014/main" id="{0BF9D8A0-AC84-1A4E-B620-CCABA925BD23}"/>
              </a:ext>
            </a:extLst>
          </p:cNvPr>
          <p:cNvSpPr txBox="1">
            <a:spLocks/>
          </p:cNvSpPr>
          <p:nvPr userDrawn="1"/>
        </p:nvSpPr>
        <p:spPr>
          <a:xfrm>
            <a:off x="11316790" y="6290096"/>
            <a:ext cx="358058" cy="357446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457200" rtl="0" eaLnBrk="1" latinLnBrk="0" hangingPunct="1">
              <a:defRPr sz="900" kern="1200">
                <a:solidFill>
                  <a:schemeClr val="accent1">
                    <a:lumMod val="40000"/>
                    <a:lumOff val="60000"/>
                  </a:schemeClr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CB4B4D-7CA3-9044-876B-883B54F8677D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500726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F967871-5B70-2744-A5B6-47201DD434C6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838201" y="1573076"/>
            <a:ext cx="3911930" cy="4603887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800" b="0" i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lnSpc>
                <a:spcPct val="100000"/>
              </a:lnSpc>
              <a:defRPr sz="1600" b="0" i="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lnSpc>
                <a:spcPct val="100000"/>
              </a:lnSpc>
              <a:defRPr sz="1050" b="0" i="0"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>
              <a:lnSpc>
                <a:spcPct val="100000"/>
              </a:lnSpc>
              <a:defRPr sz="1000" b="0" i="0"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>
              <a:lnSpc>
                <a:spcPct val="100000"/>
              </a:lnSpc>
              <a:defRPr sz="900" b="0" i="0"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CAD34CEC-B4A0-EF4A-A23E-C16269EF7B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2913"/>
            <a:ext cx="8226579" cy="57624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4000" b="0" i="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865FE576-FE08-434D-966C-F77252D68277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5099458" y="1406821"/>
            <a:ext cx="2963887" cy="1766883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4" name="Google Shape;332;p40">
            <a:extLst>
              <a:ext uri="{FF2B5EF4-FFF2-40B4-BE49-F238E27FC236}">
                <a16:creationId xmlns:a16="http://schemas.microsoft.com/office/drawing/2014/main" id="{25D94938-AC4A-6748-BBFE-034DDC9FE3B4}"/>
              </a:ext>
            </a:extLst>
          </p:cNvPr>
          <p:cNvCxnSpPr>
            <a:cxnSpLocks/>
          </p:cNvCxnSpPr>
          <p:nvPr userDrawn="1"/>
        </p:nvCxnSpPr>
        <p:spPr>
          <a:xfrm>
            <a:off x="5089562" y="1271118"/>
            <a:ext cx="2972753" cy="0"/>
          </a:xfrm>
          <a:prstGeom prst="straightConnector1">
            <a:avLst/>
          </a:prstGeom>
          <a:noFill/>
          <a:ln w="1587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" name="Google Shape;332;p40">
            <a:extLst>
              <a:ext uri="{FF2B5EF4-FFF2-40B4-BE49-F238E27FC236}">
                <a16:creationId xmlns:a16="http://schemas.microsoft.com/office/drawing/2014/main" id="{859101C4-87B9-864B-A1F5-C870F3795C54}"/>
              </a:ext>
            </a:extLst>
          </p:cNvPr>
          <p:cNvCxnSpPr>
            <a:cxnSpLocks/>
          </p:cNvCxnSpPr>
          <p:nvPr userDrawn="1"/>
        </p:nvCxnSpPr>
        <p:spPr>
          <a:xfrm>
            <a:off x="838196" y="390525"/>
            <a:ext cx="703002" cy="0"/>
          </a:xfrm>
          <a:prstGeom prst="straightConnector1">
            <a:avLst/>
          </a:prstGeom>
          <a:noFill/>
          <a:ln w="44450" cap="flat" cmpd="sng">
            <a:solidFill>
              <a:srgbClr val="FEDB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C6707F81-EA52-FE44-84CD-A5C44CA74F99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8412674" y="1406821"/>
            <a:ext cx="2963887" cy="1766883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25" name="Google Shape;332;p40">
            <a:extLst>
              <a:ext uri="{FF2B5EF4-FFF2-40B4-BE49-F238E27FC236}">
                <a16:creationId xmlns:a16="http://schemas.microsoft.com/office/drawing/2014/main" id="{3D5494F0-0822-7142-B8F5-DACF9DBAB00B}"/>
              </a:ext>
            </a:extLst>
          </p:cNvPr>
          <p:cNvCxnSpPr>
            <a:cxnSpLocks/>
          </p:cNvCxnSpPr>
          <p:nvPr userDrawn="1"/>
        </p:nvCxnSpPr>
        <p:spPr>
          <a:xfrm>
            <a:off x="8402778" y="1271118"/>
            <a:ext cx="2972753" cy="0"/>
          </a:xfrm>
          <a:prstGeom prst="straightConnector1">
            <a:avLst/>
          </a:prstGeom>
          <a:noFill/>
          <a:ln w="1587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11B3C970-D00E-0249-B5D6-F54AD5C406FE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5099458" y="4244172"/>
            <a:ext cx="2963887" cy="1766883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27" name="Google Shape;332;p40">
            <a:extLst>
              <a:ext uri="{FF2B5EF4-FFF2-40B4-BE49-F238E27FC236}">
                <a16:creationId xmlns:a16="http://schemas.microsoft.com/office/drawing/2014/main" id="{811B39D1-5128-EA4E-BA49-6B887CEF60B4}"/>
              </a:ext>
            </a:extLst>
          </p:cNvPr>
          <p:cNvCxnSpPr>
            <a:cxnSpLocks/>
          </p:cNvCxnSpPr>
          <p:nvPr userDrawn="1"/>
        </p:nvCxnSpPr>
        <p:spPr>
          <a:xfrm>
            <a:off x="5089562" y="4121196"/>
            <a:ext cx="2972753" cy="0"/>
          </a:xfrm>
          <a:prstGeom prst="straightConnector1">
            <a:avLst/>
          </a:prstGeom>
          <a:noFill/>
          <a:ln w="1587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095BDDF6-0ADC-A843-873C-233CB9780CCA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8412674" y="4244172"/>
            <a:ext cx="2963887" cy="1766883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29" name="Google Shape;332;p40">
            <a:extLst>
              <a:ext uri="{FF2B5EF4-FFF2-40B4-BE49-F238E27FC236}">
                <a16:creationId xmlns:a16="http://schemas.microsoft.com/office/drawing/2014/main" id="{F02F6582-5EE2-F144-BEA6-79232B738273}"/>
              </a:ext>
            </a:extLst>
          </p:cNvPr>
          <p:cNvCxnSpPr>
            <a:cxnSpLocks/>
          </p:cNvCxnSpPr>
          <p:nvPr userDrawn="1"/>
        </p:nvCxnSpPr>
        <p:spPr>
          <a:xfrm>
            <a:off x="8402778" y="4121196"/>
            <a:ext cx="2972753" cy="0"/>
          </a:xfrm>
          <a:prstGeom prst="straightConnector1">
            <a:avLst/>
          </a:prstGeom>
          <a:noFill/>
          <a:ln w="1587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" name="Slide Number">
            <a:extLst>
              <a:ext uri="{FF2B5EF4-FFF2-40B4-BE49-F238E27FC236}">
                <a16:creationId xmlns:a16="http://schemas.microsoft.com/office/drawing/2014/main" id="{6BD696AD-CAE7-4A42-B499-34C163D34CB9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316790" y="6290096"/>
            <a:ext cx="358058" cy="357446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accent1">
                    <a:lumMod val="40000"/>
                    <a:lumOff val="60000"/>
                  </a:schemeClr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7396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EDC95B2E-2CB5-E549-B175-3F33FF4982FA}"/>
              </a:ext>
            </a:extLst>
          </p:cNvPr>
          <p:cNvSpPr>
            <a:spLocks noGrp="1"/>
          </p:cNvSpPr>
          <p:nvPr>
            <p:ph idx="26"/>
          </p:nvPr>
        </p:nvSpPr>
        <p:spPr>
          <a:xfrm>
            <a:off x="9072450" y="2736804"/>
            <a:ext cx="903811" cy="4369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9E53FCAE-CD23-2B4D-B0A6-352A162A18A3}"/>
              </a:ext>
            </a:extLst>
          </p:cNvPr>
          <p:cNvSpPr>
            <a:spLocks noGrp="1"/>
          </p:cNvSpPr>
          <p:nvPr>
            <p:ph idx="27"/>
          </p:nvPr>
        </p:nvSpPr>
        <p:spPr>
          <a:xfrm>
            <a:off x="10475389" y="2736804"/>
            <a:ext cx="903811" cy="4369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0" name="Content Placeholder 2">
            <a:extLst>
              <a:ext uri="{FF2B5EF4-FFF2-40B4-BE49-F238E27FC236}">
                <a16:creationId xmlns:a16="http://schemas.microsoft.com/office/drawing/2014/main" id="{B9A41AF5-F111-9D4F-B05A-6A3F7115F071}"/>
              </a:ext>
            </a:extLst>
          </p:cNvPr>
          <p:cNvSpPr>
            <a:spLocks noGrp="1"/>
          </p:cNvSpPr>
          <p:nvPr>
            <p:ph idx="34"/>
          </p:nvPr>
        </p:nvSpPr>
        <p:spPr>
          <a:xfrm>
            <a:off x="6359447" y="2736804"/>
            <a:ext cx="903811" cy="4369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1" name="Content Placeholder 2">
            <a:extLst>
              <a:ext uri="{FF2B5EF4-FFF2-40B4-BE49-F238E27FC236}">
                <a16:creationId xmlns:a16="http://schemas.microsoft.com/office/drawing/2014/main" id="{21DCD2E2-E649-024A-BA4D-A3DC4C39A982}"/>
              </a:ext>
            </a:extLst>
          </p:cNvPr>
          <p:cNvSpPr>
            <a:spLocks noGrp="1"/>
          </p:cNvSpPr>
          <p:nvPr>
            <p:ph idx="35"/>
          </p:nvPr>
        </p:nvSpPr>
        <p:spPr>
          <a:xfrm>
            <a:off x="7762386" y="2736804"/>
            <a:ext cx="903811" cy="4369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2" name="Content Placeholder 2">
            <a:extLst>
              <a:ext uri="{FF2B5EF4-FFF2-40B4-BE49-F238E27FC236}">
                <a16:creationId xmlns:a16="http://schemas.microsoft.com/office/drawing/2014/main" id="{BA2C6389-466C-BC4C-A5A8-9B8F85D2CC03}"/>
              </a:ext>
            </a:extLst>
          </p:cNvPr>
          <p:cNvSpPr>
            <a:spLocks noGrp="1"/>
          </p:cNvSpPr>
          <p:nvPr>
            <p:ph idx="36"/>
          </p:nvPr>
        </p:nvSpPr>
        <p:spPr>
          <a:xfrm>
            <a:off x="3653783" y="2736804"/>
            <a:ext cx="903811" cy="4369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3" name="Content Placeholder 2">
            <a:extLst>
              <a:ext uri="{FF2B5EF4-FFF2-40B4-BE49-F238E27FC236}">
                <a16:creationId xmlns:a16="http://schemas.microsoft.com/office/drawing/2014/main" id="{13036D6F-5B38-3744-BAF3-CEE998F1476D}"/>
              </a:ext>
            </a:extLst>
          </p:cNvPr>
          <p:cNvSpPr>
            <a:spLocks noGrp="1"/>
          </p:cNvSpPr>
          <p:nvPr>
            <p:ph idx="37"/>
          </p:nvPr>
        </p:nvSpPr>
        <p:spPr>
          <a:xfrm>
            <a:off x="5056722" y="2736804"/>
            <a:ext cx="903811" cy="4369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4" name="Content Placeholder 2">
            <a:extLst>
              <a:ext uri="{FF2B5EF4-FFF2-40B4-BE49-F238E27FC236}">
                <a16:creationId xmlns:a16="http://schemas.microsoft.com/office/drawing/2014/main" id="{509E7B80-E18C-4343-8549-EA4F54ED1FBE}"/>
              </a:ext>
            </a:extLst>
          </p:cNvPr>
          <p:cNvSpPr>
            <a:spLocks noGrp="1"/>
          </p:cNvSpPr>
          <p:nvPr>
            <p:ph idx="38"/>
          </p:nvPr>
        </p:nvSpPr>
        <p:spPr>
          <a:xfrm>
            <a:off x="948119" y="2736804"/>
            <a:ext cx="903811" cy="4369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5" name="Content Placeholder 2">
            <a:extLst>
              <a:ext uri="{FF2B5EF4-FFF2-40B4-BE49-F238E27FC236}">
                <a16:creationId xmlns:a16="http://schemas.microsoft.com/office/drawing/2014/main" id="{02F98BF3-1593-5A4D-A364-11EEEA85BBF1}"/>
              </a:ext>
            </a:extLst>
          </p:cNvPr>
          <p:cNvSpPr>
            <a:spLocks noGrp="1"/>
          </p:cNvSpPr>
          <p:nvPr>
            <p:ph idx="39"/>
          </p:nvPr>
        </p:nvSpPr>
        <p:spPr>
          <a:xfrm>
            <a:off x="2351058" y="2736804"/>
            <a:ext cx="903811" cy="4369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CAD34CEC-B4A0-EF4A-A23E-C16269EF7B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2913"/>
            <a:ext cx="8226579" cy="57624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4000" b="0" i="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22" name="Google Shape;332;p40">
            <a:extLst>
              <a:ext uri="{FF2B5EF4-FFF2-40B4-BE49-F238E27FC236}">
                <a16:creationId xmlns:a16="http://schemas.microsoft.com/office/drawing/2014/main" id="{859101C4-87B9-864B-A1F5-C870F3795C54}"/>
              </a:ext>
            </a:extLst>
          </p:cNvPr>
          <p:cNvCxnSpPr>
            <a:cxnSpLocks/>
          </p:cNvCxnSpPr>
          <p:nvPr userDrawn="1"/>
        </p:nvCxnSpPr>
        <p:spPr>
          <a:xfrm>
            <a:off x="838196" y="390525"/>
            <a:ext cx="703002" cy="0"/>
          </a:xfrm>
          <a:prstGeom prst="straightConnector1">
            <a:avLst/>
          </a:prstGeom>
          <a:noFill/>
          <a:ln w="44450" cap="flat" cmpd="sng">
            <a:solidFill>
              <a:srgbClr val="FEDB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" name="Google Shape;332;p40">
            <a:extLst>
              <a:ext uri="{FF2B5EF4-FFF2-40B4-BE49-F238E27FC236}">
                <a16:creationId xmlns:a16="http://schemas.microsoft.com/office/drawing/2014/main" id="{3D5494F0-0822-7142-B8F5-DACF9DBAB00B}"/>
              </a:ext>
            </a:extLst>
          </p:cNvPr>
          <p:cNvCxnSpPr>
            <a:cxnSpLocks/>
          </p:cNvCxnSpPr>
          <p:nvPr userDrawn="1"/>
        </p:nvCxnSpPr>
        <p:spPr>
          <a:xfrm>
            <a:off x="9072450" y="1271118"/>
            <a:ext cx="2303081" cy="0"/>
          </a:xfrm>
          <a:prstGeom prst="straightConnector1">
            <a:avLst/>
          </a:prstGeom>
          <a:noFill/>
          <a:ln w="1587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" name="Slide Number">
            <a:extLst>
              <a:ext uri="{FF2B5EF4-FFF2-40B4-BE49-F238E27FC236}">
                <a16:creationId xmlns:a16="http://schemas.microsoft.com/office/drawing/2014/main" id="{6BD696AD-CAE7-4A42-B499-34C163D34CB9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316790" y="6290096"/>
            <a:ext cx="358058" cy="357446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accent1">
                    <a:lumMod val="40000"/>
                    <a:lumOff val="60000"/>
                  </a:schemeClr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47" name="Google Shape;332;p40">
            <a:extLst>
              <a:ext uri="{FF2B5EF4-FFF2-40B4-BE49-F238E27FC236}">
                <a16:creationId xmlns:a16="http://schemas.microsoft.com/office/drawing/2014/main" id="{6D471A9D-7705-9C49-9A9A-0D26F71F67DB}"/>
              </a:ext>
            </a:extLst>
          </p:cNvPr>
          <p:cNvCxnSpPr>
            <a:cxnSpLocks/>
          </p:cNvCxnSpPr>
          <p:nvPr userDrawn="1"/>
        </p:nvCxnSpPr>
        <p:spPr>
          <a:xfrm>
            <a:off x="6363116" y="1271118"/>
            <a:ext cx="2303081" cy="0"/>
          </a:xfrm>
          <a:prstGeom prst="straightConnector1">
            <a:avLst/>
          </a:prstGeom>
          <a:noFill/>
          <a:ln w="1587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8" name="Google Shape;332;p40">
            <a:extLst>
              <a:ext uri="{FF2B5EF4-FFF2-40B4-BE49-F238E27FC236}">
                <a16:creationId xmlns:a16="http://schemas.microsoft.com/office/drawing/2014/main" id="{702F4254-36E8-7E40-9F00-687920C6AFD6}"/>
              </a:ext>
            </a:extLst>
          </p:cNvPr>
          <p:cNvCxnSpPr>
            <a:cxnSpLocks/>
          </p:cNvCxnSpPr>
          <p:nvPr userDrawn="1"/>
        </p:nvCxnSpPr>
        <p:spPr>
          <a:xfrm>
            <a:off x="3653783" y="1271118"/>
            <a:ext cx="2303081" cy="0"/>
          </a:xfrm>
          <a:prstGeom prst="straightConnector1">
            <a:avLst/>
          </a:prstGeom>
          <a:noFill/>
          <a:ln w="1587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9" name="Google Shape;332;p40">
            <a:extLst>
              <a:ext uri="{FF2B5EF4-FFF2-40B4-BE49-F238E27FC236}">
                <a16:creationId xmlns:a16="http://schemas.microsoft.com/office/drawing/2014/main" id="{52D296BC-7347-F141-B9F4-726EEE12E428}"/>
              </a:ext>
            </a:extLst>
          </p:cNvPr>
          <p:cNvCxnSpPr>
            <a:cxnSpLocks/>
          </p:cNvCxnSpPr>
          <p:nvPr userDrawn="1"/>
        </p:nvCxnSpPr>
        <p:spPr>
          <a:xfrm>
            <a:off x="944450" y="1271118"/>
            <a:ext cx="2303081" cy="0"/>
          </a:xfrm>
          <a:prstGeom prst="straightConnector1">
            <a:avLst/>
          </a:prstGeom>
          <a:noFill/>
          <a:ln w="1587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6" name="Content Placeholder 2">
            <a:extLst>
              <a:ext uri="{FF2B5EF4-FFF2-40B4-BE49-F238E27FC236}">
                <a16:creationId xmlns:a16="http://schemas.microsoft.com/office/drawing/2014/main" id="{29741733-5792-8C44-AD48-4C0F76CAC57A}"/>
              </a:ext>
            </a:extLst>
          </p:cNvPr>
          <p:cNvSpPr>
            <a:spLocks noGrp="1"/>
          </p:cNvSpPr>
          <p:nvPr>
            <p:ph idx="40"/>
          </p:nvPr>
        </p:nvSpPr>
        <p:spPr>
          <a:xfrm>
            <a:off x="9072450" y="5490164"/>
            <a:ext cx="903811" cy="4369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7" name="Content Placeholder 2">
            <a:extLst>
              <a:ext uri="{FF2B5EF4-FFF2-40B4-BE49-F238E27FC236}">
                <a16:creationId xmlns:a16="http://schemas.microsoft.com/office/drawing/2014/main" id="{D25C6F28-CF4C-A943-966E-44114C5D56D2}"/>
              </a:ext>
            </a:extLst>
          </p:cNvPr>
          <p:cNvSpPr>
            <a:spLocks noGrp="1"/>
          </p:cNvSpPr>
          <p:nvPr>
            <p:ph idx="41"/>
          </p:nvPr>
        </p:nvSpPr>
        <p:spPr>
          <a:xfrm>
            <a:off x="10475389" y="5490164"/>
            <a:ext cx="903811" cy="4369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8" name="Content Placeholder 2">
            <a:extLst>
              <a:ext uri="{FF2B5EF4-FFF2-40B4-BE49-F238E27FC236}">
                <a16:creationId xmlns:a16="http://schemas.microsoft.com/office/drawing/2014/main" id="{01D30990-7E70-4F41-8B01-D775DE16368E}"/>
              </a:ext>
            </a:extLst>
          </p:cNvPr>
          <p:cNvSpPr>
            <a:spLocks noGrp="1"/>
          </p:cNvSpPr>
          <p:nvPr>
            <p:ph idx="42"/>
          </p:nvPr>
        </p:nvSpPr>
        <p:spPr>
          <a:xfrm>
            <a:off x="6359447" y="5490164"/>
            <a:ext cx="903811" cy="4369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9" name="Content Placeholder 2">
            <a:extLst>
              <a:ext uri="{FF2B5EF4-FFF2-40B4-BE49-F238E27FC236}">
                <a16:creationId xmlns:a16="http://schemas.microsoft.com/office/drawing/2014/main" id="{0BA3C218-6271-E343-8889-45A82E2F1F6E}"/>
              </a:ext>
            </a:extLst>
          </p:cNvPr>
          <p:cNvSpPr>
            <a:spLocks noGrp="1"/>
          </p:cNvSpPr>
          <p:nvPr>
            <p:ph idx="43"/>
          </p:nvPr>
        </p:nvSpPr>
        <p:spPr>
          <a:xfrm>
            <a:off x="7762386" y="5490164"/>
            <a:ext cx="903811" cy="4369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0" name="Content Placeholder 2">
            <a:extLst>
              <a:ext uri="{FF2B5EF4-FFF2-40B4-BE49-F238E27FC236}">
                <a16:creationId xmlns:a16="http://schemas.microsoft.com/office/drawing/2014/main" id="{1F743978-72A7-C247-A4DA-6319A348D027}"/>
              </a:ext>
            </a:extLst>
          </p:cNvPr>
          <p:cNvSpPr>
            <a:spLocks noGrp="1"/>
          </p:cNvSpPr>
          <p:nvPr>
            <p:ph idx="44"/>
          </p:nvPr>
        </p:nvSpPr>
        <p:spPr>
          <a:xfrm>
            <a:off x="3653783" y="5490164"/>
            <a:ext cx="903811" cy="4369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1" name="Content Placeholder 2">
            <a:extLst>
              <a:ext uri="{FF2B5EF4-FFF2-40B4-BE49-F238E27FC236}">
                <a16:creationId xmlns:a16="http://schemas.microsoft.com/office/drawing/2014/main" id="{81DAB154-A06A-A74E-B6DE-6E37367B8AD5}"/>
              </a:ext>
            </a:extLst>
          </p:cNvPr>
          <p:cNvSpPr>
            <a:spLocks noGrp="1"/>
          </p:cNvSpPr>
          <p:nvPr>
            <p:ph idx="45"/>
          </p:nvPr>
        </p:nvSpPr>
        <p:spPr>
          <a:xfrm>
            <a:off x="5056722" y="5490164"/>
            <a:ext cx="903811" cy="4369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2" name="Content Placeholder 2">
            <a:extLst>
              <a:ext uri="{FF2B5EF4-FFF2-40B4-BE49-F238E27FC236}">
                <a16:creationId xmlns:a16="http://schemas.microsoft.com/office/drawing/2014/main" id="{186BC63B-DBCC-FE42-B78B-FD2306BB8AAD}"/>
              </a:ext>
            </a:extLst>
          </p:cNvPr>
          <p:cNvSpPr>
            <a:spLocks noGrp="1"/>
          </p:cNvSpPr>
          <p:nvPr>
            <p:ph idx="46"/>
          </p:nvPr>
        </p:nvSpPr>
        <p:spPr>
          <a:xfrm>
            <a:off x="948119" y="5490164"/>
            <a:ext cx="903811" cy="4369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3" name="Content Placeholder 2">
            <a:extLst>
              <a:ext uri="{FF2B5EF4-FFF2-40B4-BE49-F238E27FC236}">
                <a16:creationId xmlns:a16="http://schemas.microsoft.com/office/drawing/2014/main" id="{8708E055-3989-B244-BF99-2AE6AD16A4A6}"/>
              </a:ext>
            </a:extLst>
          </p:cNvPr>
          <p:cNvSpPr>
            <a:spLocks noGrp="1"/>
          </p:cNvSpPr>
          <p:nvPr>
            <p:ph idx="47"/>
          </p:nvPr>
        </p:nvSpPr>
        <p:spPr>
          <a:xfrm>
            <a:off x="2351058" y="5490164"/>
            <a:ext cx="903811" cy="4369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64" name="Google Shape;332;p40">
            <a:extLst>
              <a:ext uri="{FF2B5EF4-FFF2-40B4-BE49-F238E27FC236}">
                <a16:creationId xmlns:a16="http://schemas.microsoft.com/office/drawing/2014/main" id="{2367AC80-FEA0-8840-8594-2CC1D7EF2500}"/>
              </a:ext>
            </a:extLst>
          </p:cNvPr>
          <p:cNvCxnSpPr>
            <a:cxnSpLocks/>
          </p:cNvCxnSpPr>
          <p:nvPr userDrawn="1"/>
        </p:nvCxnSpPr>
        <p:spPr>
          <a:xfrm>
            <a:off x="9072450" y="3470758"/>
            <a:ext cx="2303081" cy="0"/>
          </a:xfrm>
          <a:prstGeom prst="straightConnector1">
            <a:avLst/>
          </a:prstGeom>
          <a:noFill/>
          <a:ln w="1587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5" name="Google Shape;332;p40">
            <a:extLst>
              <a:ext uri="{FF2B5EF4-FFF2-40B4-BE49-F238E27FC236}">
                <a16:creationId xmlns:a16="http://schemas.microsoft.com/office/drawing/2014/main" id="{D67FE95E-B0EF-A94A-84FC-6CB17D1AFC96}"/>
              </a:ext>
            </a:extLst>
          </p:cNvPr>
          <p:cNvCxnSpPr>
            <a:cxnSpLocks/>
          </p:cNvCxnSpPr>
          <p:nvPr userDrawn="1"/>
        </p:nvCxnSpPr>
        <p:spPr>
          <a:xfrm>
            <a:off x="6363116" y="3470758"/>
            <a:ext cx="2303081" cy="0"/>
          </a:xfrm>
          <a:prstGeom prst="straightConnector1">
            <a:avLst/>
          </a:prstGeom>
          <a:noFill/>
          <a:ln w="1587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6" name="Google Shape;332;p40">
            <a:extLst>
              <a:ext uri="{FF2B5EF4-FFF2-40B4-BE49-F238E27FC236}">
                <a16:creationId xmlns:a16="http://schemas.microsoft.com/office/drawing/2014/main" id="{D4DA3F48-170C-9E40-8CEF-51E25CDA495B}"/>
              </a:ext>
            </a:extLst>
          </p:cNvPr>
          <p:cNvCxnSpPr>
            <a:cxnSpLocks/>
          </p:cNvCxnSpPr>
          <p:nvPr userDrawn="1"/>
        </p:nvCxnSpPr>
        <p:spPr>
          <a:xfrm>
            <a:off x="3653783" y="3470758"/>
            <a:ext cx="2303081" cy="0"/>
          </a:xfrm>
          <a:prstGeom prst="straightConnector1">
            <a:avLst/>
          </a:prstGeom>
          <a:noFill/>
          <a:ln w="1587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7" name="Google Shape;332;p40">
            <a:extLst>
              <a:ext uri="{FF2B5EF4-FFF2-40B4-BE49-F238E27FC236}">
                <a16:creationId xmlns:a16="http://schemas.microsoft.com/office/drawing/2014/main" id="{269360CA-BD9C-8D47-B09D-25B1C60A93F1}"/>
              </a:ext>
            </a:extLst>
          </p:cNvPr>
          <p:cNvCxnSpPr>
            <a:cxnSpLocks/>
          </p:cNvCxnSpPr>
          <p:nvPr userDrawn="1"/>
        </p:nvCxnSpPr>
        <p:spPr>
          <a:xfrm>
            <a:off x="944450" y="3470758"/>
            <a:ext cx="2303081" cy="0"/>
          </a:xfrm>
          <a:prstGeom prst="straightConnector1">
            <a:avLst/>
          </a:prstGeom>
          <a:noFill/>
          <a:ln w="1587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75499522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F967871-5B70-2744-A5B6-47201DD434C6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838201" y="1573076"/>
            <a:ext cx="3911930" cy="4603887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800" b="0" i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lnSpc>
                <a:spcPct val="100000"/>
              </a:lnSpc>
              <a:defRPr sz="1600" b="0" i="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lnSpc>
                <a:spcPct val="100000"/>
              </a:lnSpc>
              <a:defRPr sz="1050" b="0" i="0"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>
              <a:lnSpc>
                <a:spcPct val="100000"/>
              </a:lnSpc>
              <a:defRPr sz="1000" b="0" i="0"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>
              <a:lnSpc>
                <a:spcPct val="100000"/>
              </a:lnSpc>
              <a:defRPr sz="900" b="0" i="0"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CAD34CEC-B4A0-EF4A-A23E-C16269EF7B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2913"/>
            <a:ext cx="8226579" cy="57624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4000" b="0" i="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22" name="Google Shape;332;p40">
            <a:extLst>
              <a:ext uri="{FF2B5EF4-FFF2-40B4-BE49-F238E27FC236}">
                <a16:creationId xmlns:a16="http://schemas.microsoft.com/office/drawing/2014/main" id="{859101C4-87B9-864B-A1F5-C870F3795C54}"/>
              </a:ext>
            </a:extLst>
          </p:cNvPr>
          <p:cNvCxnSpPr>
            <a:cxnSpLocks/>
          </p:cNvCxnSpPr>
          <p:nvPr userDrawn="1"/>
        </p:nvCxnSpPr>
        <p:spPr>
          <a:xfrm>
            <a:off x="838196" y="390525"/>
            <a:ext cx="703002" cy="0"/>
          </a:xfrm>
          <a:prstGeom prst="straightConnector1">
            <a:avLst/>
          </a:prstGeom>
          <a:noFill/>
          <a:ln w="44450" cap="flat" cmpd="sng">
            <a:solidFill>
              <a:srgbClr val="FEDB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C6707F81-EA52-FE44-84CD-A5C44CA74F99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8412674" y="1406821"/>
            <a:ext cx="2963887" cy="1766883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25" name="Google Shape;332;p40">
            <a:extLst>
              <a:ext uri="{FF2B5EF4-FFF2-40B4-BE49-F238E27FC236}">
                <a16:creationId xmlns:a16="http://schemas.microsoft.com/office/drawing/2014/main" id="{3D5494F0-0822-7142-B8F5-DACF9DBAB00B}"/>
              </a:ext>
            </a:extLst>
          </p:cNvPr>
          <p:cNvCxnSpPr>
            <a:cxnSpLocks/>
          </p:cNvCxnSpPr>
          <p:nvPr userDrawn="1"/>
        </p:nvCxnSpPr>
        <p:spPr>
          <a:xfrm>
            <a:off x="8402778" y="1271118"/>
            <a:ext cx="2972753" cy="0"/>
          </a:xfrm>
          <a:prstGeom prst="straightConnector1">
            <a:avLst/>
          </a:prstGeom>
          <a:noFill/>
          <a:ln w="1587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095BDDF6-0ADC-A843-873C-233CB9780CCA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8412674" y="4244172"/>
            <a:ext cx="2963887" cy="1766883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29" name="Google Shape;332;p40">
            <a:extLst>
              <a:ext uri="{FF2B5EF4-FFF2-40B4-BE49-F238E27FC236}">
                <a16:creationId xmlns:a16="http://schemas.microsoft.com/office/drawing/2014/main" id="{F02F6582-5EE2-F144-BEA6-79232B738273}"/>
              </a:ext>
            </a:extLst>
          </p:cNvPr>
          <p:cNvCxnSpPr>
            <a:cxnSpLocks/>
          </p:cNvCxnSpPr>
          <p:nvPr userDrawn="1"/>
        </p:nvCxnSpPr>
        <p:spPr>
          <a:xfrm>
            <a:off x="8402778" y="4121196"/>
            <a:ext cx="2972753" cy="0"/>
          </a:xfrm>
          <a:prstGeom prst="straightConnector1">
            <a:avLst/>
          </a:prstGeom>
          <a:noFill/>
          <a:ln w="1587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" name="Slide Number">
            <a:extLst>
              <a:ext uri="{FF2B5EF4-FFF2-40B4-BE49-F238E27FC236}">
                <a16:creationId xmlns:a16="http://schemas.microsoft.com/office/drawing/2014/main" id="{11A60987-647F-4C4D-B64C-4EDB2B057CEC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316790" y="6290096"/>
            <a:ext cx="358058" cy="357446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accent1">
                    <a:lumMod val="40000"/>
                    <a:lumOff val="60000"/>
                  </a:schemeClr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1648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FC1A2-05E1-8E81-4FD5-235E1355F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76347C-40DE-7106-F199-5947BD69F6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3FFE06-4AD2-D77A-93FA-AF91DDA558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DB46CA6-9ADD-06E9-DE4D-AE85C688A6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C96336B-6EA2-2260-DE4B-28E55656DE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576AE7C-0937-72C6-823B-CFA8C76BB0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C21EB-EAA5-B840-AE6C-375DCC0D2D8D}" type="datetimeFigureOut">
              <a:rPr lang="en-US" smtClean="0"/>
              <a:t>9/10/24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B42D56-C636-34FD-C084-FCFA3518BD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6349973-616B-74BE-BDD4-D972F6958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D22D9-D2E9-D143-820D-ABF12349FD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6895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Content with Cap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F967871-5B70-2744-A5B6-47201DD434C6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838201" y="1573076"/>
            <a:ext cx="3911930" cy="4603887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8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lnSpc>
                <a:spcPct val="100000"/>
              </a:lnSpc>
              <a:defRPr sz="16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lnSpc>
                <a:spcPct val="100000"/>
              </a:lnSpc>
              <a:defRPr sz="105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>
              <a:lnSpc>
                <a:spcPct val="100000"/>
              </a:lnSpc>
              <a:defRPr sz="1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>
              <a:lnSpc>
                <a:spcPct val="100000"/>
              </a:lnSpc>
              <a:defRPr sz="9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CAD34CEC-B4A0-EF4A-A23E-C16269EF7B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2913"/>
            <a:ext cx="8226579" cy="57624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4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22" name="Google Shape;332;p40">
            <a:extLst>
              <a:ext uri="{FF2B5EF4-FFF2-40B4-BE49-F238E27FC236}">
                <a16:creationId xmlns:a16="http://schemas.microsoft.com/office/drawing/2014/main" id="{859101C4-87B9-864B-A1F5-C870F3795C54}"/>
              </a:ext>
            </a:extLst>
          </p:cNvPr>
          <p:cNvCxnSpPr>
            <a:cxnSpLocks/>
          </p:cNvCxnSpPr>
          <p:nvPr userDrawn="1"/>
        </p:nvCxnSpPr>
        <p:spPr>
          <a:xfrm>
            <a:off x="838196" y="390525"/>
            <a:ext cx="703002" cy="0"/>
          </a:xfrm>
          <a:prstGeom prst="straightConnector1">
            <a:avLst/>
          </a:prstGeom>
          <a:noFill/>
          <a:ln w="44450" cap="flat" cmpd="sng">
            <a:solidFill>
              <a:srgbClr val="FEDB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C6707F81-EA52-FE44-84CD-A5C44CA74F99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8412674" y="1406821"/>
            <a:ext cx="2963887" cy="1766883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25" name="Google Shape;332;p40">
            <a:extLst>
              <a:ext uri="{FF2B5EF4-FFF2-40B4-BE49-F238E27FC236}">
                <a16:creationId xmlns:a16="http://schemas.microsoft.com/office/drawing/2014/main" id="{3D5494F0-0822-7142-B8F5-DACF9DBAB00B}"/>
              </a:ext>
            </a:extLst>
          </p:cNvPr>
          <p:cNvCxnSpPr>
            <a:cxnSpLocks/>
          </p:cNvCxnSpPr>
          <p:nvPr userDrawn="1"/>
        </p:nvCxnSpPr>
        <p:spPr>
          <a:xfrm>
            <a:off x="8402778" y="1271118"/>
            <a:ext cx="2972753" cy="0"/>
          </a:xfrm>
          <a:prstGeom prst="straightConnector1">
            <a:avLst/>
          </a:prstGeom>
          <a:noFill/>
          <a:ln w="1587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095BDDF6-0ADC-A843-873C-233CB9780CCA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8412674" y="4244172"/>
            <a:ext cx="2963887" cy="1766883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29" name="Google Shape;332;p40">
            <a:extLst>
              <a:ext uri="{FF2B5EF4-FFF2-40B4-BE49-F238E27FC236}">
                <a16:creationId xmlns:a16="http://schemas.microsoft.com/office/drawing/2014/main" id="{F02F6582-5EE2-F144-BEA6-79232B738273}"/>
              </a:ext>
            </a:extLst>
          </p:cNvPr>
          <p:cNvCxnSpPr>
            <a:cxnSpLocks/>
          </p:cNvCxnSpPr>
          <p:nvPr userDrawn="1"/>
        </p:nvCxnSpPr>
        <p:spPr>
          <a:xfrm>
            <a:off x="8402778" y="4121196"/>
            <a:ext cx="2972753" cy="0"/>
          </a:xfrm>
          <a:prstGeom prst="straightConnector1">
            <a:avLst/>
          </a:prstGeom>
          <a:noFill/>
          <a:ln w="1587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" name="Google Shape;48;p12">
            <a:extLst>
              <a:ext uri="{FF2B5EF4-FFF2-40B4-BE49-F238E27FC236}">
                <a16:creationId xmlns:a16="http://schemas.microsoft.com/office/drawing/2014/main" id="{AF3DE376-726F-6D41-95DA-6D760BDC1717}"/>
              </a:ext>
            </a:extLst>
          </p:cNvPr>
          <p:cNvSpPr txBox="1"/>
          <p:nvPr userDrawn="1"/>
        </p:nvSpPr>
        <p:spPr>
          <a:xfrm>
            <a:off x="220082" y="6322259"/>
            <a:ext cx="1236236" cy="2931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705" tIns="71705" rIns="71705" bIns="71705" anchor="ctr">
            <a:spAutoFit/>
          </a:bodyPr>
          <a:lstStyle>
            <a:lvl1pPr>
              <a:lnSpc>
                <a:spcPct val="115000"/>
              </a:lnSpc>
              <a:defRPr sz="800">
                <a:solidFill>
                  <a:srgbClr val="434343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</a:lstStyle>
          <a:p>
            <a:r>
              <a:rPr lang="en-US" sz="900">
                <a:solidFill>
                  <a:schemeClr val="bg2"/>
                </a:solidFill>
              </a:rPr>
              <a:t>WEBSTER BANK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4766570-8CD5-6544-998E-AE3D78D046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85000"/>
          </a:blip>
          <a:stretch>
            <a:fillRect/>
          </a:stretch>
        </p:blipFill>
        <p:spPr>
          <a:xfrm>
            <a:off x="6848944" y="6529596"/>
            <a:ext cx="5242561" cy="281545"/>
          </a:xfrm>
          <a:prstGeom prst="rect">
            <a:avLst/>
          </a:prstGeom>
        </p:spPr>
      </p:pic>
      <p:sp>
        <p:nvSpPr>
          <p:cNvPr id="14" name="Slide Number">
            <a:extLst>
              <a:ext uri="{FF2B5EF4-FFF2-40B4-BE49-F238E27FC236}">
                <a16:creationId xmlns:a16="http://schemas.microsoft.com/office/drawing/2014/main" id="{2C9A9582-C078-BE4B-99C0-37CCB94E4689}"/>
              </a:ext>
            </a:extLst>
          </p:cNvPr>
          <p:cNvSpPr txBox="1">
            <a:spLocks/>
          </p:cNvSpPr>
          <p:nvPr userDrawn="1"/>
        </p:nvSpPr>
        <p:spPr>
          <a:xfrm>
            <a:off x="11316790" y="6290096"/>
            <a:ext cx="358058" cy="357446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457200" rtl="0" eaLnBrk="1" latinLnBrk="0" hangingPunct="1">
              <a:defRPr sz="900" kern="1200">
                <a:solidFill>
                  <a:schemeClr val="accent1">
                    <a:lumMod val="40000"/>
                    <a:lumOff val="60000"/>
                  </a:schemeClr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CB4B4D-7CA3-9044-876B-883B54F8677D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247396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ontent with Cap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F967871-5B70-2744-A5B6-47201DD434C6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838201" y="1573076"/>
            <a:ext cx="3911930" cy="4603887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800" b="0" i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lnSpc>
                <a:spcPct val="100000"/>
              </a:lnSpc>
              <a:defRPr sz="1600" b="0" i="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lnSpc>
                <a:spcPct val="100000"/>
              </a:lnSpc>
              <a:defRPr sz="1050" b="0" i="0"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>
              <a:lnSpc>
                <a:spcPct val="100000"/>
              </a:lnSpc>
              <a:defRPr sz="1000" b="0" i="0"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>
              <a:lnSpc>
                <a:spcPct val="100000"/>
              </a:lnSpc>
              <a:defRPr sz="900" b="0" i="0"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CAD34CEC-B4A0-EF4A-A23E-C16269EF7B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2913"/>
            <a:ext cx="8226579" cy="57624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4000" b="0" i="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865FE576-FE08-434D-966C-F77252D68277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5099458" y="1406821"/>
            <a:ext cx="2963887" cy="1766883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4" name="Google Shape;332;p40">
            <a:extLst>
              <a:ext uri="{FF2B5EF4-FFF2-40B4-BE49-F238E27FC236}">
                <a16:creationId xmlns:a16="http://schemas.microsoft.com/office/drawing/2014/main" id="{25D94938-AC4A-6748-BBFE-034DDC9FE3B4}"/>
              </a:ext>
            </a:extLst>
          </p:cNvPr>
          <p:cNvCxnSpPr>
            <a:cxnSpLocks/>
          </p:cNvCxnSpPr>
          <p:nvPr userDrawn="1"/>
        </p:nvCxnSpPr>
        <p:spPr>
          <a:xfrm>
            <a:off x="5089562" y="1271118"/>
            <a:ext cx="2972753" cy="0"/>
          </a:xfrm>
          <a:prstGeom prst="straightConnector1">
            <a:avLst/>
          </a:prstGeom>
          <a:noFill/>
          <a:ln w="1587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" name="Google Shape;332;p40">
            <a:extLst>
              <a:ext uri="{FF2B5EF4-FFF2-40B4-BE49-F238E27FC236}">
                <a16:creationId xmlns:a16="http://schemas.microsoft.com/office/drawing/2014/main" id="{859101C4-87B9-864B-A1F5-C870F3795C54}"/>
              </a:ext>
            </a:extLst>
          </p:cNvPr>
          <p:cNvCxnSpPr>
            <a:cxnSpLocks/>
          </p:cNvCxnSpPr>
          <p:nvPr userDrawn="1"/>
        </p:nvCxnSpPr>
        <p:spPr>
          <a:xfrm>
            <a:off x="838196" y="390525"/>
            <a:ext cx="703002" cy="0"/>
          </a:xfrm>
          <a:prstGeom prst="straightConnector1">
            <a:avLst/>
          </a:prstGeom>
          <a:noFill/>
          <a:ln w="44450" cap="flat" cmpd="sng">
            <a:solidFill>
              <a:srgbClr val="FEDB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C6707F81-EA52-FE44-84CD-A5C44CA74F99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8412674" y="1406821"/>
            <a:ext cx="2963887" cy="1766883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25" name="Google Shape;332;p40">
            <a:extLst>
              <a:ext uri="{FF2B5EF4-FFF2-40B4-BE49-F238E27FC236}">
                <a16:creationId xmlns:a16="http://schemas.microsoft.com/office/drawing/2014/main" id="{3D5494F0-0822-7142-B8F5-DACF9DBAB00B}"/>
              </a:ext>
            </a:extLst>
          </p:cNvPr>
          <p:cNvCxnSpPr>
            <a:cxnSpLocks/>
          </p:cNvCxnSpPr>
          <p:nvPr userDrawn="1"/>
        </p:nvCxnSpPr>
        <p:spPr>
          <a:xfrm>
            <a:off x="8402778" y="1271118"/>
            <a:ext cx="2972753" cy="0"/>
          </a:xfrm>
          <a:prstGeom prst="straightConnector1">
            <a:avLst/>
          </a:prstGeom>
          <a:noFill/>
          <a:ln w="1587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11B3C970-D00E-0249-B5D6-F54AD5C406FE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5099458" y="4244172"/>
            <a:ext cx="2963887" cy="1766883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27" name="Google Shape;332;p40">
            <a:extLst>
              <a:ext uri="{FF2B5EF4-FFF2-40B4-BE49-F238E27FC236}">
                <a16:creationId xmlns:a16="http://schemas.microsoft.com/office/drawing/2014/main" id="{811B39D1-5128-EA4E-BA49-6B887CEF60B4}"/>
              </a:ext>
            </a:extLst>
          </p:cNvPr>
          <p:cNvCxnSpPr>
            <a:cxnSpLocks/>
          </p:cNvCxnSpPr>
          <p:nvPr userDrawn="1"/>
        </p:nvCxnSpPr>
        <p:spPr>
          <a:xfrm>
            <a:off x="5089562" y="4121196"/>
            <a:ext cx="2972753" cy="0"/>
          </a:xfrm>
          <a:prstGeom prst="straightConnector1">
            <a:avLst/>
          </a:prstGeom>
          <a:noFill/>
          <a:ln w="1587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095BDDF6-0ADC-A843-873C-233CB9780CCA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8412674" y="4244172"/>
            <a:ext cx="2963887" cy="1766883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29" name="Google Shape;332;p40">
            <a:extLst>
              <a:ext uri="{FF2B5EF4-FFF2-40B4-BE49-F238E27FC236}">
                <a16:creationId xmlns:a16="http://schemas.microsoft.com/office/drawing/2014/main" id="{F02F6582-5EE2-F144-BEA6-79232B738273}"/>
              </a:ext>
            </a:extLst>
          </p:cNvPr>
          <p:cNvCxnSpPr>
            <a:cxnSpLocks/>
          </p:cNvCxnSpPr>
          <p:nvPr userDrawn="1"/>
        </p:nvCxnSpPr>
        <p:spPr>
          <a:xfrm>
            <a:off x="8402778" y="4121196"/>
            <a:ext cx="2972753" cy="0"/>
          </a:xfrm>
          <a:prstGeom prst="straightConnector1">
            <a:avLst/>
          </a:prstGeom>
          <a:noFill/>
          <a:ln w="1587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" name="Google Shape;48;p12">
            <a:extLst>
              <a:ext uri="{FF2B5EF4-FFF2-40B4-BE49-F238E27FC236}">
                <a16:creationId xmlns:a16="http://schemas.microsoft.com/office/drawing/2014/main" id="{AABE3451-AB50-FD43-ACB5-327C689A9823}"/>
              </a:ext>
            </a:extLst>
          </p:cNvPr>
          <p:cNvSpPr txBox="1"/>
          <p:nvPr userDrawn="1"/>
        </p:nvSpPr>
        <p:spPr>
          <a:xfrm>
            <a:off x="220082" y="6322259"/>
            <a:ext cx="1236236" cy="2931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705" tIns="71705" rIns="71705" bIns="71705" anchor="ctr">
            <a:spAutoFit/>
          </a:bodyPr>
          <a:lstStyle>
            <a:lvl1pPr>
              <a:lnSpc>
                <a:spcPct val="115000"/>
              </a:lnSpc>
              <a:defRPr sz="800">
                <a:solidFill>
                  <a:srgbClr val="434343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</a:lstStyle>
          <a:p>
            <a:r>
              <a:rPr lang="en-US" sz="900">
                <a:solidFill>
                  <a:schemeClr val="bg2"/>
                </a:solidFill>
              </a:rPr>
              <a:t>WEBSTER BANK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663686A-7B78-3547-BF02-ACF4B55ADB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85000"/>
          </a:blip>
          <a:stretch>
            <a:fillRect/>
          </a:stretch>
        </p:blipFill>
        <p:spPr>
          <a:xfrm>
            <a:off x="6848944" y="6529596"/>
            <a:ext cx="5242561" cy="281545"/>
          </a:xfrm>
          <a:prstGeom prst="rect">
            <a:avLst/>
          </a:prstGeom>
        </p:spPr>
      </p:pic>
      <p:sp>
        <p:nvSpPr>
          <p:cNvPr id="19" name="Slide Number">
            <a:extLst>
              <a:ext uri="{FF2B5EF4-FFF2-40B4-BE49-F238E27FC236}">
                <a16:creationId xmlns:a16="http://schemas.microsoft.com/office/drawing/2014/main" id="{37B4233E-C8DC-0A4A-A458-9A254C5E584B}"/>
              </a:ext>
            </a:extLst>
          </p:cNvPr>
          <p:cNvSpPr txBox="1">
            <a:spLocks/>
          </p:cNvSpPr>
          <p:nvPr userDrawn="1"/>
        </p:nvSpPr>
        <p:spPr>
          <a:xfrm>
            <a:off x="11316790" y="6290096"/>
            <a:ext cx="358058" cy="357446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457200" rtl="0" eaLnBrk="1" latinLnBrk="0" hangingPunct="1">
              <a:defRPr sz="900" kern="1200">
                <a:solidFill>
                  <a:schemeClr val="accent1">
                    <a:lumMod val="40000"/>
                    <a:lumOff val="60000"/>
                  </a:schemeClr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CB4B4D-7CA3-9044-876B-883B54F8677D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720579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03E2F7C-D395-EF43-8038-F7FCE5F48C4B}"/>
              </a:ext>
            </a:extLst>
          </p:cNvPr>
          <p:cNvSpPr>
            <a:spLocks noGrp="1"/>
          </p:cNvSpPr>
          <p:nvPr>
            <p:ph sz="half" idx="19" hasCustomPrompt="1"/>
          </p:nvPr>
        </p:nvSpPr>
        <p:spPr>
          <a:xfrm>
            <a:off x="838196" y="605194"/>
            <a:ext cx="3341640" cy="25840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200" b="0" i="0" spc="300">
                <a:solidFill>
                  <a:schemeClr val="tx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  <a:lvl2pPr>
              <a:lnSpc>
                <a:spcPct val="100000"/>
              </a:lnSpc>
              <a:defRPr sz="1100" b="0" i="0"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>
              <a:lnSpc>
                <a:spcPct val="100000"/>
              </a:lnSpc>
              <a:defRPr sz="1050" b="0" i="0"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>
              <a:lnSpc>
                <a:spcPct val="100000"/>
              </a:lnSpc>
              <a:defRPr sz="1000" b="0" i="0"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>
              <a:lnSpc>
                <a:spcPct val="100000"/>
              </a:lnSpc>
              <a:defRPr sz="900" b="0" i="0"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 dirty="0"/>
              <a:t>CLICK TO EDIT MASTER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3D9C1348-ACB4-6249-9ACF-AA7D354F485B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4425179" y="2374900"/>
            <a:ext cx="3341640" cy="3809048"/>
          </a:xfrm>
          <a:prstGeom prst="rect">
            <a:avLst/>
          </a:prstGeom>
        </p:spPr>
        <p:txBody>
          <a:bodyPr/>
          <a:lstStyle>
            <a:lvl1pPr>
              <a:defRPr sz="1200" b="0" i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 sz="1100" b="0" i="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 sz="1050" b="0" i="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16B38A96-DBEE-E64F-ACE0-F2E3994DF231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022190" y="2374900"/>
            <a:ext cx="3341639" cy="3809048"/>
          </a:xfrm>
          <a:prstGeom prst="rect">
            <a:avLst/>
          </a:prstGeom>
        </p:spPr>
        <p:txBody>
          <a:bodyPr/>
          <a:lstStyle>
            <a:lvl1pPr>
              <a:defRPr sz="1100" b="0" i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465F6A4B-5C0E-7A4E-A385-96C0E60E1E37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828168" y="2374900"/>
            <a:ext cx="3341640" cy="38090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chemeClr val="tx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  <a:lvl2pPr>
              <a:defRPr sz="1100" b="0" i="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 sz="1050" b="0" i="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4315C8DC-B24E-C443-8787-5A1A96EC2D27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4425179" y="605195"/>
            <a:ext cx="6938651" cy="1055009"/>
          </a:xfrm>
          <a:prstGeom prst="rect">
            <a:avLst/>
          </a:prstGeom>
        </p:spPr>
        <p:txBody>
          <a:bodyPr anchor="t"/>
          <a:lstStyle>
            <a:lvl1pPr>
              <a:lnSpc>
                <a:spcPct val="100000"/>
              </a:lnSpc>
              <a:spcBef>
                <a:spcPts val="5200"/>
              </a:spcBef>
              <a:defRPr sz="1800" b="0" i="0"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3" name="Google Shape;332;p40">
            <a:extLst>
              <a:ext uri="{FF2B5EF4-FFF2-40B4-BE49-F238E27FC236}">
                <a16:creationId xmlns:a16="http://schemas.microsoft.com/office/drawing/2014/main" id="{4A72E2A3-41F4-814F-AD5F-85B710627CA6}"/>
              </a:ext>
            </a:extLst>
          </p:cNvPr>
          <p:cNvCxnSpPr>
            <a:cxnSpLocks/>
          </p:cNvCxnSpPr>
          <p:nvPr userDrawn="1"/>
        </p:nvCxnSpPr>
        <p:spPr>
          <a:xfrm>
            <a:off x="838196" y="2130425"/>
            <a:ext cx="703002" cy="0"/>
          </a:xfrm>
          <a:prstGeom prst="straightConnector1">
            <a:avLst/>
          </a:prstGeom>
          <a:noFill/>
          <a:ln w="28575" cap="flat" cmpd="sng">
            <a:solidFill>
              <a:srgbClr val="FEDB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79411D48-80A1-E64C-9273-9B29C413EA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58520"/>
            <a:ext cx="3341636" cy="5762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20" name="Slide Number">
            <a:extLst>
              <a:ext uri="{FF2B5EF4-FFF2-40B4-BE49-F238E27FC236}">
                <a16:creationId xmlns:a16="http://schemas.microsoft.com/office/drawing/2014/main" id="{A88B61D8-BC79-664E-8359-06CFF1FA68D9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316790" y="6290096"/>
            <a:ext cx="358058" cy="357446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accent1">
                    <a:lumMod val="40000"/>
                    <a:lumOff val="60000"/>
                  </a:schemeClr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49505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3D9C1348-ACB4-6249-9ACF-AA7D354F485B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4425179" y="2603506"/>
            <a:ext cx="3341640" cy="3580442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200" b="0" i="0">
                <a:solidFill>
                  <a:schemeClr val="tx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  <a:lvl2pPr marL="6858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100" b="0" i="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11430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050" b="0" i="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6002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20574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Click to edit Master text styles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Second level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Third level</a:t>
            </a:r>
          </a:p>
          <a:p>
            <a:pPr marL="1600200" marR="0" lvl="3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Fourth level</a:t>
            </a:r>
          </a:p>
          <a:p>
            <a:pPr marL="2057400" marR="0" lvl="4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Fifth level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16B38A96-DBEE-E64F-ACE0-F2E3994DF231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022190" y="2603506"/>
            <a:ext cx="3341639" cy="3580442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100" b="0" i="0">
                <a:solidFill>
                  <a:schemeClr val="tx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  <a:lvl2pPr marL="6858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11430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6002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20574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Click to edit Master text styles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Second level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Third level</a:t>
            </a:r>
          </a:p>
          <a:p>
            <a:pPr marL="1600200" marR="0" lvl="3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Fourth level</a:t>
            </a:r>
          </a:p>
          <a:p>
            <a:pPr marL="2057400" marR="0" lvl="4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Fifth level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465F6A4B-5C0E-7A4E-A385-96C0E60E1E37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28168" y="2603506"/>
            <a:ext cx="3341640" cy="3580442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200" b="0" i="0">
                <a:solidFill>
                  <a:schemeClr val="tx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  <a:lvl2pPr marL="6858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100" b="0" i="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11430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050" b="0" i="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6002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20574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Click to edit Master text styles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Second level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Third level</a:t>
            </a:r>
          </a:p>
          <a:p>
            <a:pPr marL="1600200" marR="0" lvl="3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Fourth level</a:t>
            </a:r>
          </a:p>
          <a:p>
            <a:pPr marL="2057400" marR="0" lvl="4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Fifth level</a:t>
            </a:r>
          </a:p>
        </p:txBody>
      </p:sp>
      <p:cxnSp>
        <p:nvCxnSpPr>
          <p:cNvPr id="19" name="Google Shape;332;p40">
            <a:extLst>
              <a:ext uri="{FF2B5EF4-FFF2-40B4-BE49-F238E27FC236}">
                <a16:creationId xmlns:a16="http://schemas.microsoft.com/office/drawing/2014/main" id="{70DFC19A-08DE-5646-9A30-5D796051536F}"/>
              </a:ext>
            </a:extLst>
          </p:cNvPr>
          <p:cNvCxnSpPr>
            <a:cxnSpLocks/>
          </p:cNvCxnSpPr>
          <p:nvPr userDrawn="1"/>
        </p:nvCxnSpPr>
        <p:spPr>
          <a:xfrm>
            <a:off x="838196" y="390525"/>
            <a:ext cx="703002" cy="0"/>
          </a:xfrm>
          <a:prstGeom prst="straightConnector1">
            <a:avLst/>
          </a:prstGeom>
          <a:noFill/>
          <a:ln w="44450" cap="flat" cmpd="sng">
            <a:solidFill>
              <a:srgbClr val="FEDB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60483A7F-124D-6147-AF95-0677490756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58520"/>
            <a:ext cx="10515600" cy="114173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ct val="90000"/>
              </a:lnSpc>
              <a:defRPr sz="4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cxnSp>
        <p:nvCxnSpPr>
          <p:cNvPr id="12" name="Google Shape;332;p40">
            <a:extLst>
              <a:ext uri="{FF2B5EF4-FFF2-40B4-BE49-F238E27FC236}">
                <a16:creationId xmlns:a16="http://schemas.microsoft.com/office/drawing/2014/main" id="{B42D6F66-E881-254C-8F80-5BC93BD20E0A}"/>
              </a:ext>
            </a:extLst>
          </p:cNvPr>
          <p:cNvCxnSpPr>
            <a:cxnSpLocks/>
          </p:cNvCxnSpPr>
          <p:nvPr userDrawn="1"/>
        </p:nvCxnSpPr>
        <p:spPr>
          <a:xfrm>
            <a:off x="838196" y="2219325"/>
            <a:ext cx="703002" cy="0"/>
          </a:xfrm>
          <a:prstGeom prst="straightConnector1">
            <a:avLst/>
          </a:prstGeom>
          <a:noFill/>
          <a:ln w="28575" cap="flat" cmpd="sng">
            <a:solidFill>
              <a:srgbClr val="FEDB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A1CD45DC-9960-364D-BD0D-6F467A1599E5}"/>
              </a:ext>
            </a:extLst>
          </p:cNvPr>
          <p:cNvSpPr>
            <a:spLocks noGrp="1"/>
          </p:cNvSpPr>
          <p:nvPr>
            <p:ph sz="half" idx="18" hasCustomPrompt="1"/>
          </p:nvPr>
        </p:nvSpPr>
        <p:spPr>
          <a:xfrm>
            <a:off x="838196" y="587840"/>
            <a:ext cx="5105404" cy="27068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200" b="0" i="0" spc="3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>
              <a:lnSpc>
                <a:spcPct val="100000"/>
              </a:lnSpc>
              <a:defRPr sz="11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>
              <a:lnSpc>
                <a:spcPct val="100000"/>
              </a:lnSpc>
              <a:defRPr sz="105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>
              <a:lnSpc>
                <a:spcPct val="100000"/>
              </a:lnSpc>
              <a:defRPr sz="1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>
              <a:lnSpc>
                <a:spcPct val="100000"/>
              </a:lnSpc>
              <a:defRPr sz="9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Slide Number">
            <a:extLst>
              <a:ext uri="{FF2B5EF4-FFF2-40B4-BE49-F238E27FC236}">
                <a16:creationId xmlns:a16="http://schemas.microsoft.com/office/drawing/2014/main" id="{0D5B8788-C5CF-4447-8BE5-8F0674923BA3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316790" y="6290096"/>
            <a:ext cx="358058" cy="357446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accent1">
                    <a:lumMod val="40000"/>
                    <a:lumOff val="60000"/>
                  </a:schemeClr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47588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B628DF-74B7-3343-9F49-A63AC76D82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000413" cy="4351338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200" b="0" i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lnSpc>
                <a:spcPct val="100000"/>
              </a:lnSpc>
              <a:defRPr sz="1100" b="0" i="0"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>
              <a:lnSpc>
                <a:spcPct val="100000"/>
              </a:lnSpc>
              <a:defRPr sz="1050" b="0" i="0"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>
              <a:lnSpc>
                <a:spcPct val="100000"/>
              </a:lnSpc>
              <a:defRPr sz="1000" b="0" i="0"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>
              <a:lnSpc>
                <a:spcPct val="100000"/>
              </a:lnSpc>
              <a:defRPr sz="900" b="0" i="0"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EA48419-5961-E147-A495-814CB03F5C76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353391" y="1825625"/>
            <a:ext cx="5000413" cy="4351338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200" b="0" i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lnSpc>
                <a:spcPct val="100000"/>
              </a:lnSpc>
              <a:defRPr sz="1100" b="0" i="0"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>
              <a:lnSpc>
                <a:spcPct val="100000"/>
              </a:lnSpc>
              <a:defRPr sz="1050" b="0" i="0"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>
              <a:lnSpc>
                <a:spcPct val="100000"/>
              </a:lnSpc>
              <a:defRPr sz="1000" b="0" i="0"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>
              <a:lnSpc>
                <a:spcPct val="100000"/>
              </a:lnSpc>
              <a:defRPr sz="900" b="0" i="0"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B0D4133C-C372-EB49-B652-D390C7ADB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12469"/>
            <a:ext cx="5000413" cy="107822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4B2155E6-A52F-4449-A0F2-7C72FADBFF4D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6353388" y="605195"/>
            <a:ext cx="5010441" cy="1085496"/>
          </a:xfrm>
          <a:prstGeom prst="rect">
            <a:avLst/>
          </a:prstGeom>
        </p:spPr>
        <p:txBody>
          <a:bodyPr anchor="t"/>
          <a:lstStyle>
            <a:lvl1pPr>
              <a:lnSpc>
                <a:spcPct val="100000"/>
              </a:lnSpc>
              <a:spcBef>
                <a:spcPts val="5200"/>
              </a:spcBef>
              <a:defRPr sz="1800" b="0" i="0"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">
            <a:extLst>
              <a:ext uri="{FF2B5EF4-FFF2-40B4-BE49-F238E27FC236}">
                <a16:creationId xmlns:a16="http://schemas.microsoft.com/office/drawing/2014/main" id="{FD7FCFB1-A36D-F146-A841-B46504EDAF75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316790" y="6290096"/>
            <a:ext cx="358058" cy="357446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accent1">
                    <a:lumMod val="40000"/>
                    <a:lumOff val="60000"/>
                  </a:schemeClr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06152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3D9C1348-ACB4-6249-9ACF-AA7D354F485B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4425179" y="1832610"/>
            <a:ext cx="3341640" cy="4351338"/>
          </a:xfrm>
          <a:prstGeom prst="rect">
            <a:avLst/>
          </a:prstGeom>
        </p:spPr>
        <p:txBody>
          <a:bodyPr/>
          <a:lstStyle>
            <a:lvl1pPr>
              <a:defRPr sz="1200" b="0" i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 sz="1100" b="0" i="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 sz="1050" b="0" i="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7B559B-9009-AD4D-AFBF-D54F22309D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168" y="605196"/>
            <a:ext cx="3341640" cy="1055009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3600" b="0" i="0"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16B38A96-DBEE-E64F-ACE0-F2E3994DF231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022190" y="1832610"/>
            <a:ext cx="3341639" cy="4351338"/>
          </a:xfrm>
          <a:prstGeom prst="rect">
            <a:avLst/>
          </a:prstGeom>
        </p:spPr>
        <p:txBody>
          <a:bodyPr/>
          <a:lstStyle>
            <a:lvl1pPr>
              <a:defRPr sz="1100" b="0" i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465F6A4B-5C0E-7A4E-A385-96C0E60E1E37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28168" y="1832610"/>
            <a:ext cx="3341640" cy="4351338"/>
          </a:xfrm>
          <a:prstGeom prst="rect">
            <a:avLst/>
          </a:prstGeom>
        </p:spPr>
        <p:txBody>
          <a:bodyPr/>
          <a:lstStyle>
            <a:lvl1pPr>
              <a:defRPr sz="1200" b="0" i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 sz="1100" b="0" i="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 sz="1050" b="0" i="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4315C8DC-B24E-C443-8787-5A1A96EC2D27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4425179" y="605195"/>
            <a:ext cx="6938651" cy="1055009"/>
          </a:xfrm>
          <a:prstGeom prst="rect">
            <a:avLst/>
          </a:prstGeom>
        </p:spPr>
        <p:txBody>
          <a:bodyPr anchor="t"/>
          <a:lstStyle>
            <a:lvl1pPr>
              <a:lnSpc>
                <a:spcPct val="100000"/>
              </a:lnSpc>
              <a:spcBef>
                <a:spcPts val="5200"/>
              </a:spcBef>
              <a:defRPr sz="1800" b="0" i="0"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">
            <a:extLst>
              <a:ext uri="{FF2B5EF4-FFF2-40B4-BE49-F238E27FC236}">
                <a16:creationId xmlns:a16="http://schemas.microsoft.com/office/drawing/2014/main" id="{E6B0EE22-2E58-834B-B623-237719EA0004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316790" y="6290096"/>
            <a:ext cx="358058" cy="357446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accent1">
                    <a:lumMod val="40000"/>
                    <a:lumOff val="60000"/>
                  </a:schemeClr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67973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3D9C1348-ACB4-6249-9ACF-AA7D354F485B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4425179" y="1832610"/>
            <a:ext cx="3341640" cy="4351338"/>
          </a:xfrm>
          <a:prstGeom prst="rect">
            <a:avLst/>
          </a:prstGeom>
        </p:spPr>
        <p:txBody>
          <a:bodyPr/>
          <a:lstStyle>
            <a:lvl1pPr>
              <a:defRPr sz="1200" b="0" i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 sz="1100" b="0" i="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 sz="1050" b="0" i="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7B559B-9009-AD4D-AFBF-D54F22309D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168" y="605196"/>
            <a:ext cx="3341640" cy="1055009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3600" b="0" i="0"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16B38A96-DBEE-E64F-ACE0-F2E3994DF231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022190" y="1832610"/>
            <a:ext cx="3341639" cy="4351338"/>
          </a:xfrm>
          <a:prstGeom prst="rect">
            <a:avLst/>
          </a:prstGeom>
        </p:spPr>
        <p:txBody>
          <a:bodyPr/>
          <a:lstStyle>
            <a:lvl1pPr>
              <a:defRPr sz="1100" b="0" i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465F6A4B-5C0E-7A4E-A385-96C0E60E1E37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28168" y="1832610"/>
            <a:ext cx="3341640" cy="4351338"/>
          </a:xfrm>
          <a:prstGeom prst="rect">
            <a:avLst/>
          </a:prstGeom>
        </p:spPr>
        <p:txBody>
          <a:bodyPr/>
          <a:lstStyle>
            <a:lvl1pPr>
              <a:defRPr sz="1200" b="0" i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 sz="1100" b="0" i="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 sz="1050" b="0" i="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4315C8DC-B24E-C443-8787-5A1A96EC2D27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4425179" y="605195"/>
            <a:ext cx="6938651" cy="1055009"/>
          </a:xfrm>
          <a:prstGeom prst="rect">
            <a:avLst/>
          </a:prstGeom>
        </p:spPr>
        <p:txBody>
          <a:bodyPr anchor="t"/>
          <a:lstStyle>
            <a:lvl1pPr>
              <a:lnSpc>
                <a:spcPct val="100000"/>
              </a:lnSpc>
              <a:spcBef>
                <a:spcPts val="5200"/>
              </a:spcBef>
              <a:defRPr sz="1800" b="0" i="0"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">
            <a:extLst>
              <a:ext uri="{FF2B5EF4-FFF2-40B4-BE49-F238E27FC236}">
                <a16:creationId xmlns:a16="http://schemas.microsoft.com/office/drawing/2014/main" id="{B7568F69-CA02-B749-BF57-51E082E9ADC2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316790" y="6290096"/>
            <a:ext cx="358058" cy="357446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accent1">
                    <a:lumMod val="40000"/>
                    <a:lumOff val="60000"/>
                  </a:schemeClr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65209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0;p2"/>
          <p:cNvSpPr txBox="1"/>
          <p:nvPr/>
        </p:nvSpPr>
        <p:spPr>
          <a:xfrm>
            <a:off x="670765" y="6400609"/>
            <a:ext cx="1722589" cy="1420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115000"/>
              </a:lnSpc>
              <a:defRPr sz="1100">
                <a:solidFill>
                  <a:srgbClr val="B7B7B7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</a:lstStyle>
          <a:p>
            <a:r>
              <a:rPr sz="862"/>
              <a:t>WEBSTER BANK x SYLVAIN LABS</a:t>
            </a:r>
          </a:p>
        </p:txBody>
      </p:sp>
      <p:sp>
        <p:nvSpPr>
          <p:cNvPr id="12" name="Google Shape;11;p2"/>
          <p:cNvSpPr txBox="1"/>
          <p:nvPr/>
        </p:nvSpPr>
        <p:spPr>
          <a:xfrm>
            <a:off x="6096000" y="304959"/>
            <a:ext cx="1808000" cy="1420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115000"/>
              </a:lnSpc>
              <a:defRPr sz="1100">
                <a:solidFill>
                  <a:srgbClr val="B7B7B7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</a:lstStyle>
          <a:p>
            <a:r>
              <a:rPr sz="862"/>
              <a:t>PROOF POINT PILOT PROGRAM</a:t>
            </a:r>
          </a:p>
        </p:txBody>
      </p:sp>
      <p:sp>
        <p:nvSpPr>
          <p:cNvPr id="13" name="Google Shape;12;p2"/>
          <p:cNvSpPr txBox="1"/>
          <p:nvPr/>
        </p:nvSpPr>
        <p:spPr>
          <a:xfrm>
            <a:off x="670762" y="304960"/>
            <a:ext cx="502589" cy="1420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115000"/>
              </a:lnSpc>
              <a:defRPr sz="1100">
                <a:solidFill>
                  <a:srgbClr val="B7B7B7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</a:lstStyle>
          <a:p>
            <a:r>
              <a:rPr sz="862"/>
              <a:t>2020</a:t>
            </a:r>
          </a:p>
        </p:txBody>
      </p:sp>
      <p:sp>
        <p:nvSpPr>
          <p:cNvPr id="14" name="Google Shape;13;p2"/>
          <p:cNvSpPr/>
          <p:nvPr/>
        </p:nvSpPr>
        <p:spPr>
          <a:xfrm>
            <a:off x="670765" y="524045"/>
            <a:ext cx="10918825" cy="6138"/>
          </a:xfrm>
          <a:prstGeom prst="line">
            <a:avLst/>
          </a:prstGeom>
          <a:ln w="19050">
            <a:solidFill>
              <a:srgbClr val="B7B7B7"/>
            </a:solidFill>
          </a:ln>
        </p:spPr>
        <p:txBody>
          <a:bodyPr lIns="0" tIns="0" rIns="0" bIns="0"/>
          <a:lstStyle/>
          <a:p>
            <a:endParaRPr sz="1098"/>
          </a:p>
        </p:txBody>
      </p:sp>
      <p:sp>
        <p:nvSpPr>
          <p:cNvPr id="15" name="Google Shape;14;p2"/>
          <p:cNvSpPr/>
          <p:nvPr/>
        </p:nvSpPr>
        <p:spPr>
          <a:xfrm>
            <a:off x="2467000" y="6468819"/>
            <a:ext cx="6985344" cy="13097"/>
          </a:xfrm>
          <a:prstGeom prst="line">
            <a:avLst/>
          </a:prstGeom>
          <a:ln w="19050">
            <a:solidFill>
              <a:srgbClr val="B7B7B7"/>
            </a:solidFill>
          </a:ln>
        </p:spPr>
        <p:txBody>
          <a:bodyPr lIns="0" tIns="0" rIns="0" bIns="0"/>
          <a:lstStyle/>
          <a:p>
            <a:endParaRPr sz="1098"/>
          </a:p>
        </p:txBody>
      </p:sp>
      <p:sp>
        <p:nvSpPr>
          <p:cNvPr id="1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670081" y="6279595"/>
            <a:ext cx="358058" cy="357446"/>
          </a:xfrm>
          <a:prstGeom prst="rect">
            <a:avLst/>
          </a:prstGeom>
        </p:spPr>
        <p:txBody>
          <a:bodyPr/>
          <a:lstStyle>
            <a:lvl1pPr>
              <a:defRPr sz="862">
                <a:solidFill>
                  <a:srgbClr val="B7B7B7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7257360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8FDC811-5B6F-7C4E-ADE9-5D456FD42E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3000"/>
          </a:blip>
          <a:srcRect r="16844" b="16175"/>
          <a:stretch/>
        </p:blipFill>
        <p:spPr>
          <a:xfrm>
            <a:off x="2063017" y="668330"/>
            <a:ext cx="10128983" cy="618967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581CA6-575E-164B-A5D5-54DC455D6B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9734D3-249D-044E-8EC4-B8E03000E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B0D69FA-F12C-AB4A-8CBC-A1824D61F3B7}"/>
              </a:ext>
            </a:extLst>
          </p:cNvPr>
          <p:cNvSpPr/>
          <p:nvPr userDrawn="1"/>
        </p:nvSpPr>
        <p:spPr>
          <a:xfrm>
            <a:off x="0" y="0"/>
            <a:ext cx="381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9B2EAD0E-2937-2A40-BC14-B62F844167E7}"/>
              </a:ext>
            </a:extLst>
          </p:cNvPr>
          <p:cNvSpPr txBox="1">
            <a:spLocks/>
          </p:cNvSpPr>
          <p:nvPr userDrawn="1"/>
        </p:nvSpPr>
        <p:spPr>
          <a:xfrm>
            <a:off x="9214259" y="647067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20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EA8CAFD-5436-A641-AEA7-DE359F07277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512908" y="4128247"/>
            <a:ext cx="1166182" cy="116618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B3F6A53-8C64-074F-883D-1FFC9AE7964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184815" y="1803173"/>
            <a:ext cx="3822369" cy="74524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9897A6E-65EF-1F40-BA38-93470DA5652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alphaModFix amt="50000"/>
          </a:blip>
          <a:stretch>
            <a:fillRect/>
          </a:stretch>
        </p:blipFill>
        <p:spPr>
          <a:xfrm>
            <a:off x="520475" y="6595403"/>
            <a:ext cx="4114800" cy="220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2278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C605861-387E-8E43-9FBE-14C93388DC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16844" b="16175"/>
          <a:stretch/>
        </p:blipFill>
        <p:spPr>
          <a:xfrm>
            <a:off x="2063017" y="668330"/>
            <a:ext cx="10128983" cy="61896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85305C0-C7CF-434A-92F4-327EDE13485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72668" y="6595403"/>
            <a:ext cx="4114800" cy="2205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75366F5-C0BA-2448-A268-1BFC9E6CA25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94424" y="6409409"/>
            <a:ext cx="1483949" cy="28932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1E461D7-1987-904E-90B7-3DEC4A5D838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08398" y="136522"/>
            <a:ext cx="452744" cy="452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7762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4BA0E4-EFDC-FE65-83FE-39704B6D15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389987-8AF0-A91B-180B-6161BD5D19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C21EB-EAA5-B840-AE6C-375DCC0D2D8D}" type="datetimeFigureOut">
              <a:rPr lang="en-US" smtClean="0"/>
              <a:t>9/10/24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00AE9E-9A0F-CE1B-61B2-43E6477650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D85529-A409-614E-EEC1-686C0F20E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D22D9-D2E9-D143-820D-ABF12349FD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5465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03C2187C-54F1-6541-B3BD-89384282BB26}"/>
              </a:ext>
            </a:extLst>
          </p:cNvPr>
          <p:cNvSpPr/>
          <p:nvPr userDrawn="1"/>
        </p:nvSpPr>
        <p:spPr>
          <a:xfrm rot="10800000">
            <a:off x="-67733" y="-4"/>
            <a:ext cx="4106333" cy="685800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bg2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581CA6-575E-164B-A5D5-54DC455D6B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9734D3-249D-044E-8EC4-B8E03000E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57E2F0-6E30-AB43-830C-08F687570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67800" y="635126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9B6DE77E-4E82-7F49-AB1B-D725B9C7543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57C9327-F7F5-4542-A860-2CA29A2FB791}"/>
              </a:ext>
            </a:extLst>
          </p:cNvPr>
          <p:cNvSpPr/>
          <p:nvPr userDrawn="1"/>
        </p:nvSpPr>
        <p:spPr>
          <a:xfrm>
            <a:off x="-73660" y="2402840"/>
            <a:ext cx="147320" cy="20523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120E751-7993-9B42-821E-2206D71A12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4097547" y="6595403"/>
            <a:ext cx="4114800" cy="2205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89A3F57-C6CA-4A40-908C-196815876FD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15483" y="2559050"/>
            <a:ext cx="1739900" cy="173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2293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4ACF9BA-8D5A-4C4E-8093-CEB461279752}"/>
              </a:ext>
            </a:extLst>
          </p:cNvPr>
          <p:cNvSpPr/>
          <p:nvPr userDrawn="1"/>
        </p:nvSpPr>
        <p:spPr>
          <a:xfrm rot="10800000">
            <a:off x="9233491" y="0"/>
            <a:ext cx="2958508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bg2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581CA6-575E-164B-A5D5-54DC455D6B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57E2F0-6E30-AB43-830C-08F687570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5520" y="6356353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9B6DE77E-4E82-7F49-AB1B-D725B9C7543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9734D3-249D-044E-8EC4-B8E03000E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5E85AD3-BB12-1D47-AEED-26B79FC2A2F7}"/>
              </a:ext>
            </a:extLst>
          </p:cNvPr>
          <p:cNvCxnSpPr>
            <a:cxnSpLocks/>
          </p:cNvCxnSpPr>
          <p:nvPr userDrawn="1"/>
        </p:nvCxnSpPr>
        <p:spPr>
          <a:xfrm>
            <a:off x="1012372" y="4462716"/>
            <a:ext cx="1261111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BC0E8EC2-8918-8B47-9DDF-4369AF0E0B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77892" y="376042"/>
            <a:ext cx="1269705" cy="126970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D90101D-F56D-514A-96A6-258180DEFC8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72668" y="6595403"/>
            <a:ext cx="4114800" cy="220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854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6142D35-F74D-D548-AFAB-F2278BB3A0A2}"/>
              </a:ext>
            </a:extLst>
          </p:cNvPr>
          <p:cNvSpPr/>
          <p:nvPr userDrawn="1"/>
        </p:nvSpPr>
        <p:spPr>
          <a:xfrm rot="10800000">
            <a:off x="0" y="-2"/>
            <a:ext cx="4038600" cy="685800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bg2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581CA6-575E-164B-A5D5-54DC455D6B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9734D3-249D-044E-8EC4-B8E03000E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50BC518-D24A-3E44-9289-C5CE2AA270A1}"/>
              </a:ext>
            </a:extLst>
          </p:cNvPr>
          <p:cNvSpPr/>
          <p:nvPr userDrawn="1"/>
        </p:nvSpPr>
        <p:spPr>
          <a:xfrm rot="10800000">
            <a:off x="6709" y="-4"/>
            <a:ext cx="374291" cy="685800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bg2"/>
              </a:solidFill>
            </a:endParaRP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037F846E-4B93-1146-A249-B5F3C2A24D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4259" y="647067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E7AF3B-7EAF-EA4B-B2E9-DA2DF52D295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703A2F6-383F-714A-A9EF-D4D882E470F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4097547" y="6595403"/>
            <a:ext cx="4114800" cy="2205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0A84489-B03C-1440-A94D-B2E28325112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94424" y="6409409"/>
            <a:ext cx="1483949" cy="28932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3125512-2A59-B646-B3E1-27A931D0812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322640" y="2586695"/>
            <a:ext cx="1431920" cy="842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8100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62E73D-2489-9F44-B265-F7771BCB03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AEEAC51-CF53-A944-9394-01866358A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3AB8163-FEA5-9F41-AEFD-7D75F65BC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4259" y="6470679"/>
            <a:ext cx="2743200" cy="365125"/>
          </a:xfrm>
          <a:prstGeom prst="rect">
            <a:avLst/>
          </a:prstGeom>
        </p:spPr>
        <p:txBody>
          <a:bodyPr/>
          <a:lstStyle/>
          <a:p>
            <a:fld id="{8AE7AF3B-7EAF-EA4B-B2E9-DA2DF52D2951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6C14D4D-AD7A-0D45-9483-09C29FB6A9A7}"/>
              </a:ext>
            </a:extLst>
          </p:cNvPr>
          <p:cNvGrpSpPr/>
          <p:nvPr userDrawn="1"/>
        </p:nvGrpSpPr>
        <p:grpSpPr>
          <a:xfrm>
            <a:off x="1458818" y="1127763"/>
            <a:ext cx="2483263" cy="4602479"/>
            <a:chOff x="1154611" y="2210978"/>
            <a:chExt cx="283028" cy="2093221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493A59DA-48B0-F147-99E9-FE3F2D01EF6E}"/>
                </a:ext>
              </a:extLst>
            </p:cNvPr>
            <p:cNvCxnSpPr/>
            <p:nvPr/>
          </p:nvCxnSpPr>
          <p:spPr>
            <a:xfrm flipH="1">
              <a:off x="1154611" y="2210978"/>
              <a:ext cx="283028" cy="0"/>
            </a:xfrm>
            <a:prstGeom prst="line">
              <a:avLst/>
            </a:prstGeom>
            <a:ln w="12700">
              <a:solidFill>
                <a:srgbClr val="27B9DE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FB2148C8-606E-C643-99EF-05EE4198A23F}"/>
                </a:ext>
              </a:extLst>
            </p:cNvPr>
            <p:cNvCxnSpPr/>
            <p:nvPr/>
          </p:nvCxnSpPr>
          <p:spPr>
            <a:xfrm flipH="1">
              <a:off x="1154611" y="4304199"/>
              <a:ext cx="283028" cy="0"/>
            </a:xfrm>
            <a:prstGeom prst="line">
              <a:avLst/>
            </a:prstGeom>
            <a:ln w="12700">
              <a:solidFill>
                <a:srgbClr val="27B9DE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A10F107C-3CD8-0648-8904-8A3575A3AD8D}"/>
                </a:ext>
              </a:extLst>
            </p:cNvPr>
            <p:cNvCxnSpPr/>
            <p:nvPr/>
          </p:nvCxnSpPr>
          <p:spPr>
            <a:xfrm>
              <a:off x="1154611" y="2210978"/>
              <a:ext cx="0" cy="2093221"/>
            </a:xfrm>
            <a:prstGeom prst="line">
              <a:avLst/>
            </a:prstGeom>
            <a:ln w="12700">
              <a:solidFill>
                <a:srgbClr val="27B9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E83AAEE-5C87-AC4F-ACAD-0F7C9D433B07}"/>
              </a:ext>
            </a:extLst>
          </p:cNvPr>
          <p:cNvGrpSpPr/>
          <p:nvPr userDrawn="1"/>
        </p:nvGrpSpPr>
        <p:grpSpPr>
          <a:xfrm rot="10800000">
            <a:off x="8249917" y="1127761"/>
            <a:ext cx="2483264" cy="4602479"/>
            <a:chOff x="1154611" y="2210978"/>
            <a:chExt cx="283028" cy="2093221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CDB6C408-8722-DF4E-AFB6-52ACDE09B237}"/>
                </a:ext>
              </a:extLst>
            </p:cNvPr>
            <p:cNvCxnSpPr/>
            <p:nvPr/>
          </p:nvCxnSpPr>
          <p:spPr>
            <a:xfrm flipH="1">
              <a:off x="1154611" y="2210978"/>
              <a:ext cx="283028" cy="0"/>
            </a:xfrm>
            <a:prstGeom prst="line">
              <a:avLst/>
            </a:prstGeom>
            <a:ln w="12700">
              <a:solidFill>
                <a:srgbClr val="27B9DE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6D962D0-5B05-0940-A77A-A176E0D24B14}"/>
                </a:ext>
              </a:extLst>
            </p:cNvPr>
            <p:cNvCxnSpPr/>
            <p:nvPr/>
          </p:nvCxnSpPr>
          <p:spPr>
            <a:xfrm flipH="1">
              <a:off x="1154611" y="4304199"/>
              <a:ext cx="283028" cy="0"/>
            </a:xfrm>
            <a:prstGeom prst="line">
              <a:avLst/>
            </a:prstGeom>
            <a:ln w="12700">
              <a:solidFill>
                <a:srgbClr val="27B9DE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AD7038A0-2CC0-D04D-9A15-45F5F609626B}"/>
                </a:ext>
              </a:extLst>
            </p:cNvPr>
            <p:cNvCxnSpPr/>
            <p:nvPr/>
          </p:nvCxnSpPr>
          <p:spPr>
            <a:xfrm>
              <a:off x="1154611" y="2210978"/>
              <a:ext cx="0" cy="2093221"/>
            </a:xfrm>
            <a:prstGeom prst="line">
              <a:avLst/>
            </a:prstGeom>
            <a:ln w="12700">
              <a:solidFill>
                <a:srgbClr val="27B9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D3288FC3-9184-9740-B9FB-49F2C2B255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11829" y="925845"/>
            <a:ext cx="568345" cy="40382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FC7AA21-6D25-954C-9BC1-5250BFFD428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 flipV="1">
            <a:off x="5761029" y="5528331"/>
            <a:ext cx="568345" cy="403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52070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6E52B1-FEF2-084A-8D7B-296725054D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4CEE05-D1E6-9C48-B15C-1FE074C90F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FA4BD9-0371-0E40-AD45-5CE3B23E7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E83EEBF5-3893-6147-A9DC-638418CFE16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FC9D556-38F9-1F4B-9E40-94FE367F382C}"/>
              </a:ext>
            </a:extLst>
          </p:cNvPr>
          <p:cNvSpPr/>
          <p:nvPr userDrawn="1"/>
        </p:nvSpPr>
        <p:spPr>
          <a:xfrm>
            <a:off x="6096000" y="0"/>
            <a:ext cx="6096000" cy="68478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002D82"/>
              </a:solidFill>
            </a:endParaRPr>
          </a:p>
        </p:txBody>
      </p:sp>
      <p:sp>
        <p:nvSpPr>
          <p:cNvPr id="10" name="Chart Placeholder 9">
            <a:extLst>
              <a:ext uri="{FF2B5EF4-FFF2-40B4-BE49-F238E27FC236}">
                <a16:creationId xmlns:a16="http://schemas.microsoft.com/office/drawing/2014/main" id="{BE137D4F-148E-124C-A025-B0A429C99D30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568960" y="1107443"/>
            <a:ext cx="5161280" cy="46329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73321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6E52B1-FEF2-084A-8D7B-296725054D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4CEE05-D1E6-9C48-B15C-1FE074C90F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FA4BD9-0371-0E40-AD45-5CE3B23E7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E83EEBF5-3893-6147-A9DC-638418CFE16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FC9D556-38F9-1F4B-9E40-94FE367F382C}"/>
              </a:ext>
            </a:extLst>
          </p:cNvPr>
          <p:cNvSpPr/>
          <p:nvPr userDrawn="1"/>
        </p:nvSpPr>
        <p:spPr>
          <a:xfrm>
            <a:off x="6096000" y="0"/>
            <a:ext cx="6096000" cy="68478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002D82"/>
              </a:solidFill>
            </a:endParaRPr>
          </a:p>
        </p:txBody>
      </p:sp>
      <p:sp>
        <p:nvSpPr>
          <p:cNvPr id="10" name="Chart Placeholder 9">
            <a:extLst>
              <a:ext uri="{FF2B5EF4-FFF2-40B4-BE49-F238E27FC236}">
                <a16:creationId xmlns:a16="http://schemas.microsoft.com/office/drawing/2014/main" id="{BE137D4F-148E-124C-A025-B0A429C99D30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568960" y="1107443"/>
            <a:ext cx="5161280" cy="46329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18846BA-D380-8F4D-B3A1-3351573B9E83}"/>
              </a:ext>
            </a:extLst>
          </p:cNvPr>
          <p:cNvCxnSpPr>
            <a:cxnSpLocks/>
          </p:cNvCxnSpPr>
          <p:nvPr userDrawn="1"/>
        </p:nvCxnSpPr>
        <p:spPr>
          <a:xfrm>
            <a:off x="6671733" y="1325816"/>
            <a:ext cx="4941147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36809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atter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B2AFF65-445F-1A48-93C9-7D0BC7668C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F696DB-13DC-6B4D-BEC0-538E24187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F0EBA2E-07B5-A447-8679-7BDA230151B4}"/>
              </a:ext>
            </a:extLst>
          </p:cNvPr>
          <p:cNvSpPr/>
          <p:nvPr userDrawn="1"/>
        </p:nvSpPr>
        <p:spPr>
          <a:xfrm>
            <a:off x="1" y="-1"/>
            <a:ext cx="1219200" cy="673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4032ED6-6313-C649-9664-26046732315A}"/>
              </a:ext>
            </a:extLst>
          </p:cNvPr>
          <p:cNvSpPr/>
          <p:nvPr userDrawn="1"/>
        </p:nvSpPr>
        <p:spPr>
          <a:xfrm>
            <a:off x="10029645" y="6278951"/>
            <a:ext cx="2162355" cy="5700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75148B9-26C9-064C-B019-D5FB70C98C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8398" y="136522"/>
            <a:ext cx="452744" cy="45274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EE65766-C787-1B44-B0E3-8497A359CDA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92052" y="6409409"/>
            <a:ext cx="1483949" cy="28932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F1A87E2-E947-EF4F-8DC7-EA18397F640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38842" y="6595403"/>
            <a:ext cx="4114800" cy="220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68504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B2AFF65-445F-1A48-93C9-7D0BC7668C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F696DB-13DC-6B4D-BEC0-538E24187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F0EBA2E-07B5-A447-8679-7BDA230151B4}"/>
              </a:ext>
            </a:extLst>
          </p:cNvPr>
          <p:cNvSpPr/>
          <p:nvPr userDrawn="1"/>
        </p:nvSpPr>
        <p:spPr>
          <a:xfrm>
            <a:off x="1" y="-1"/>
            <a:ext cx="1219200" cy="673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4032ED6-6313-C649-9664-26046732315A}"/>
              </a:ext>
            </a:extLst>
          </p:cNvPr>
          <p:cNvSpPr/>
          <p:nvPr userDrawn="1"/>
        </p:nvSpPr>
        <p:spPr>
          <a:xfrm>
            <a:off x="10029645" y="6278951"/>
            <a:ext cx="2162355" cy="5700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75148B9-26C9-064C-B019-D5FB70C98C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8398" y="136522"/>
            <a:ext cx="452744" cy="45274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EE65766-C787-1B44-B0E3-8497A359CDA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92052" y="6409409"/>
            <a:ext cx="1483949" cy="28932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F1A87E2-E947-EF4F-8DC7-EA18397F640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38842" y="6595403"/>
            <a:ext cx="4114800" cy="220572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DD6FA5B3-BFA1-1A43-8891-4475DD87D5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4F2595AA-518C-1142-A802-ADE7863838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1200"/>
            </a:lvl1pPr>
            <a:lvl2pPr>
              <a:defRPr sz="12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274E137-3B12-9143-8328-4A2BFFE56852}"/>
              </a:ext>
            </a:extLst>
          </p:cNvPr>
          <p:cNvCxnSpPr>
            <a:cxnSpLocks/>
          </p:cNvCxnSpPr>
          <p:nvPr userDrawn="1"/>
        </p:nvCxnSpPr>
        <p:spPr>
          <a:xfrm>
            <a:off x="988907" y="1325816"/>
            <a:ext cx="1103376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667058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1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B2AFF65-445F-1A48-93C9-7D0BC7668C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F696DB-13DC-6B4D-BEC0-538E24187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F0EBA2E-07B5-A447-8679-7BDA230151B4}"/>
              </a:ext>
            </a:extLst>
          </p:cNvPr>
          <p:cNvSpPr/>
          <p:nvPr userDrawn="1"/>
        </p:nvSpPr>
        <p:spPr>
          <a:xfrm>
            <a:off x="1" y="-1"/>
            <a:ext cx="1219200" cy="673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4032ED6-6313-C649-9664-26046732315A}"/>
              </a:ext>
            </a:extLst>
          </p:cNvPr>
          <p:cNvSpPr/>
          <p:nvPr userDrawn="1"/>
        </p:nvSpPr>
        <p:spPr>
          <a:xfrm>
            <a:off x="10029645" y="6278951"/>
            <a:ext cx="2162355" cy="5700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75148B9-26C9-064C-B019-D5FB70C98C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8398" y="136522"/>
            <a:ext cx="452744" cy="45274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EE65766-C787-1B44-B0E3-8497A359CDA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92052" y="6409409"/>
            <a:ext cx="1483949" cy="28932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F1A87E2-E947-EF4F-8DC7-EA18397F640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38842" y="6595403"/>
            <a:ext cx="4114800" cy="220572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274E137-3B12-9143-8328-4A2BFFE56852}"/>
              </a:ext>
            </a:extLst>
          </p:cNvPr>
          <p:cNvCxnSpPr>
            <a:cxnSpLocks/>
          </p:cNvCxnSpPr>
          <p:nvPr userDrawn="1"/>
        </p:nvCxnSpPr>
        <p:spPr>
          <a:xfrm>
            <a:off x="988907" y="1325816"/>
            <a:ext cx="1103376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Google Shape;330;p53">
            <a:extLst>
              <a:ext uri="{FF2B5EF4-FFF2-40B4-BE49-F238E27FC236}">
                <a16:creationId xmlns:a16="http://schemas.microsoft.com/office/drawing/2014/main" id="{53B6556B-60FA-E947-BD8D-41D3286BDF60}"/>
              </a:ext>
            </a:extLst>
          </p:cNvPr>
          <p:cNvSpPr txBox="1"/>
          <p:nvPr userDrawn="1"/>
        </p:nvSpPr>
        <p:spPr>
          <a:xfrm>
            <a:off x="1022209" y="5457925"/>
            <a:ext cx="2518917" cy="14407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15000"/>
              </a:lnSpc>
              <a:defRPr sz="1800">
                <a:latin typeface="Roboto"/>
                <a:ea typeface="Roboto"/>
                <a:cs typeface="Roboto"/>
                <a:sym typeface="Roboto"/>
              </a:defRPr>
            </a:pPr>
            <a:r>
              <a:rPr sz="2071"/>
              <a:t>Commit to sustained support </a:t>
            </a:r>
            <a:br>
              <a:rPr sz="2071"/>
            </a:br>
            <a:r>
              <a:rPr sz="2071"/>
              <a:t>and measure continued impact.</a:t>
            </a:r>
          </a:p>
        </p:txBody>
      </p:sp>
      <p:sp>
        <p:nvSpPr>
          <p:cNvPr id="23" name="Google Shape;334;p53">
            <a:extLst>
              <a:ext uri="{FF2B5EF4-FFF2-40B4-BE49-F238E27FC236}">
                <a16:creationId xmlns:a16="http://schemas.microsoft.com/office/drawing/2014/main" id="{CF85320D-B2A7-F64D-A429-423C6C1F2476}"/>
              </a:ext>
            </a:extLst>
          </p:cNvPr>
          <p:cNvSpPr txBox="1"/>
          <p:nvPr userDrawn="1"/>
        </p:nvSpPr>
        <p:spPr>
          <a:xfrm>
            <a:off x="8940801" y="887621"/>
            <a:ext cx="4509814" cy="19207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15000"/>
              </a:lnSpc>
              <a:defRPr sz="24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rPr sz="2761"/>
              <a:t>One of three recommendations will be made for each pilot initiative:</a:t>
            </a:r>
          </a:p>
          <a:p>
            <a:pPr>
              <a:lnSpc>
                <a:spcPct val="115000"/>
              </a:lnSpc>
            </a:pPr>
            <a:endParaRPr sz="2761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4" name="Google Shape;335;p53">
            <a:extLst>
              <a:ext uri="{FF2B5EF4-FFF2-40B4-BE49-F238E27FC236}">
                <a16:creationId xmlns:a16="http://schemas.microsoft.com/office/drawing/2014/main" id="{C1F7DF61-56D0-3548-8DC7-C46E687ED0E4}"/>
              </a:ext>
            </a:extLst>
          </p:cNvPr>
          <p:cNvSpPr txBox="1"/>
          <p:nvPr userDrawn="1"/>
        </p:nvSpPr>
        <p:spPr>
          <a:xfrm>
            <a:off x="1022209" y="799965"/>
            <a:ext cx="4814550" cy="2548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>
              <a:defRPr sz="4800">
                <a:solidFill>
                  <a:srgbClr val="002D82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r>
              <a:rPr sz="5521"/>
              <a:t>Potential Outcomes and Deliverables</a:t>
            </a:r>
          </a:p>
        </p:txBody>
      </p:sp>
      <p:sp>
        <p:nvSpPr>
          <p:cNvPr id="25" name="Google Shape;341;p53">
            <a:extLst>
              <a:ext uri="{FF2B5EF4-FFF2-40B4-BE49-F238E27FC236}">
                <a16:creationId xmlns:a16="http://schemas.microsoft.com/office/drawing/2014/main" id="{695E1EA0-3A9D-2B45-BBE8-4A7A2C2D9BE8}"/>
              </a:ext>
            </a:extLst>
          </p:cNvPr>
          <p:cNvSpPr txBox="1"/>
          <p:nvPr userDrawn="1"/>
        </p:nvSpPr>
        <p:spPr>
          <a:xfrm>
            <a:off x="6950059" y="5457924"/>
            <a:ext cx="2518917" cy="10742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ct val="115000"/>
              </a:lnSpc>
              <a:defRPr sz="1800"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r>
              <a:rPr sz="2071"/>
              <a:t>Refine and redeploy for continued pilot testing.</a:t>
            </a:r>
          </a:p>
        </p:txBody>
      </p:sp>
      <p:sp>
        <p:nvSpPr>
          <p:cNvPr id="26" name="Google Shape;350;p53">
            <a:extLst>
              <a:ext uri="{FF2B5EF4-FFF2-40B4-BE49-F238E27FC236}">
                <a16:creationId xmlns:a16="http://schemas.microsoft.com/office/drawing/2014/main" id="{4AB6B9E7-AE12-0742-A1AF-30E4C71B8D60}"/>
              </a:ext>
            </a:extLst>
          </p:cNvPr>
          <p:cNvSpPr txBox="1"/>
          <p:nvPr userDrawn="1"/>
        </p:nvSpPr>
        <p:spPr>
          <a:xfrm>
            <a:off x="12909327" y="5457924"/>
            <a:ext cx="2518917" cy="10742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ct val="115000"/>
              </a:lnSpc>
              <a:defRPr sz="1800"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r>
              <a:rPr sz="2071"/>
              <a:t>Redirect resources to other brand-building initiatives.</a:t>
            </a:r>
          </a:p>
        </p:txBody>
      </p:sp>
    </p:spTree>
    <p:extLst>
      <p:ext uri="{BB962C8B-B14F-4D97-AF65-F5344CB8AC3E}">
        <p14:creationId xmlns:p14="http://schemas.microsoft.com/office/powerpoint/2010/main" val="211470027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1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B2AFF65-445F-1A48-93C9-7D0BC7668C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F696DB-13DC-6B4D-BEC0-538E24187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F0EBA2E-07B5-A447-8679-7BDA230151B4}"/>
              </a:ext>
            </a:extLst>
          </p:cNvPr>
          <p:cNvSpPr/>
          <p:nvPr userDrawn="1"/>
        </p:nvSpPr>
        <p:spPr>
          <a:xfrm>
            <a:off x="1" y="-1"/>
            <a:ext cx="1219200" cy="673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4032ED6-6313-C649-9664-26046732315A}"/>
              </a:ext>
            </a:extLst>
          </p:cNvPr>
          <p:cNvSpPr/>
          <p:nvPr userDrawn="1"/>
        </p:nvSpPr>
        <p:spPr>
          <a:xfrm>
            <a:off x="10029645" y="6278951"/>
            <a:ext cx="2162355" cy="5700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75148B9-26C9-064C-B019-D5FB70C98C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8398" y="136522"/>
            <a:ext cx="452744" cy="45274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F1A87E2-E947-EF4F-8DC7-EA18397F640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38842" y="6595403"/>
            <a:ext cx="4114800" cy="220572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DD6FA5B3-BFA1-1A43-8891-4475DD87D5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4F2595AA-518C-1142-A802-ADE7863838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1200"/>
            </a:lvl1pPr>
            <a:lvl2pPr>
              <a:defRPr sz="12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274E137-3B12-9143-8328-4A2BFFE56852}"/>
              </a:ext>
            </a:extLst>
          </p:cNvPr>
          <p:cNvCxnSpPr>
            <a:cxnSpLocks/>
          </p:cNvCxnSpPr>
          <p:nvPr userDrawn="1"/>
        </p:nvCxnSpPr>
        <p:spPr>
          <a:xfrm>
            <a:off x="988907" y="1325816"/>
            <a:ext cx="1103376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F4DF823B-ED0E-1B40-8768-FF187BD0DED9}"/>
              </a:ext>
            </a:extLst>
          </p:cNvPr>
          <p:cNvSpPr/>
          <p:nvPr userDrawn="1"/>
        </p:nvSpPr>
        <p:spPr>
          <a:xfrm>
            <a:off x="0" y="4901243"/>
            <a:ext cx="12230842" cy="195675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EE65766-C787-1B44-B0E3-8497A359CDA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692052" y="6409409"/>
            <a:ext cx="1483949" cy="289323"/>
          </a:xfrm>
          <a:prstGeom prst="rect">
            <a:avLst/>
          </a:prstGeom>
        </p:spPr>
      </p:pic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F2F48D29-76BA-104B-A92C-9A72A4070C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4259" y="64792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E7AF3B-7EAF-EA4B-B2E9-DA2DF52D295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9976102B-123D-4F4E-BFC0-484FA5D6282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0" y="6611192"/>
            <a:ext cx="4114800" cy="220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7647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43FFFE9-D0D3-464D-80A7-F52C5CE3EE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C21EB-EAA5-B840-AE6C-375DCC0D2D8D}" type="datetimeFigureOut">
              <a:rPr lang="en-US" smtClean="0"/>
              <a:t>9/10/24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20FEE97-E393-F979-C718-DB6A1B443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9599AD-7E7B-F7CA-3B0F-F2E1CCB02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D22D9-D2E9-D143-820D-ABF12349FD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0825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1 col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B2AFF65-445F-1A48-93C9-7D0BC7668C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F696DB-13DC-6B4D-BEC0-538E24187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EE65766-C787-1B44-B0E3-8497A359CDA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92052" y="6409409"/>
            <a:ext cx="1483949" cy="28932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F1A87E2-E947-EF4F-8DC7-EA18397F640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38842" y="6595403"/>
            <a:ext cx="4114800" cy="220572"/>
          </a:xfrm>
          <a:prstGeom prst="rect">
            <a:avLst/>
          </a:prstGeom>
        </p:spPr>
      </p:pic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063DB91E-2190-3149-A4A6-8642C2B94C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4259" y="64792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E7AF3B-7EAF-EA4B-B2E9-DA2DF52D295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CF0D326-7203-BA43-BF3D-F38A0CB414D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08398" y="136522"/>
            <a:ext cx="452744" cy="452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36164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1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B2AFF65-445F-1A48-93C9-7D0BC7668C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F696DB-13DC-6B4D-BEC0-538E24187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F0EBA2E-07B5-A447-8679-7BDA230151B4}"/>
              </a:ext>
            </a:extLst>
          </p:cNvPr>
          <p:cNvSpPr/>
          <p:nvPr userDrawn="1"/>
        </p:nvSpPr>
        <p:spPr>
          <a:xfrm>
            <a:off x="1" y="-1"/>
            <a:ext cx="1219200" cy="673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4032ED6-6313-C649-9664-26046732315A}"/>
              </a:ext>
            </a:extLst>
          </p:cNvPr>
          <p:cNvSpPr/>
          <p:nvPr userDrawn="1"/>
        </p:nvSpPr>
        <p:spPr>
          <a:xfrm>
            <a:off x="10029645" y="6278951"/>
            <a:ext cx="2162355" cy="5700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75148B9-26C9-064C-B019-D5FB70C98C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8398" y="136522"/>
            <a:ext cx="452744" cy="45274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EE65766-C787-1B44-B0E3-8497A359CDA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92052" y="6409409"/>
            <a:ext cx="1483949" cy="28932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F1A87E2-E947-EF4F-8DC7-EA18397F640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38842" y="6595403"/>
            <a:ext cx="4114800" cy="220572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DD6FA5B3-BFA1-1A43-8891-4475DD87D5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br>
              <a:rPr lang="en-US" dirty="0"/>
            </a:br>
            <a:r>
              <a:rPr lang="en-US" dirty="0" err="1"/>
              <a:t>Vr</a:t>
            </a:r>
            <a:endParaRPr lang="en-US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4F2595AA-518C-1142-A802-ADE7863838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274E137-3B12-9143-8328-4A2BFFE56852}"/>
              </a:ext>
            </a:extLst>
          </p:cNvPr>
          <p:cNvCxnSpPr>
            <a:cxnSpLocks/>
          </p:cNvCxnSpPr>
          <p:nvPr userDrawn="1"/>
        </p:nvCxnSpPr>
        <p:spPr>
          <a:xfrm>
            <a:off x="988907" y="1674404"/>
            <a:ext cx="1103376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540542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3 colum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B016BF0-649E-BE40-8B6D-84F9618005DC}"/>
              </a:ext>
            </a:extLst>
          </p:cNvPr>
          <p:cNvSpPr/>
          <p:nvPr userDrawn="1"/>
        </p:nvSpPr>
        <p:spPr>
          <a:xfrm>
            <a:off x="269670" y="674052"/>
            <a:ext cx="11652659" cy="4445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CAC392-41E0-6049-B841-3D4ECFA52A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3945E2-364C-474F-8887-1E78F9F023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B44B9B2-CC5A-D44C-9BAA-FFA051621DE7}"/>
              </a:ext>
            </a:extLst>
          </p:cNvPr>
          <p:cNvCxnSpPr>
            <a:cxnSpLocks/>
          </p:cNvCxnSpPr>
          <p:nvPr userDrawn="1"/>
        </p:nvCxnSpPr>
        <p:spPr>
          <a:xfrm>
            <a:off x="988907" y="1021236"/>
            <a:ext cx="213529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462D5AB5-A839-7C41-8FBC-33F3FBD234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4259" y="64792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E7AF3B-7EAF-EA4B-B2E9-DA2DF52D2951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2692C72-5BC3-0649-BFF7-B9EA5E130CAB}"/>
              </a:ext>
            </a:extLst>
          </p:cNvPr>
          <p:cNvCxnSpPr>
            <a:cxnSpLocks/>
          </p:cNvCxnSpPr>
          <p:nvPr userDrawn="1"/>
        </p:nvCxnSpPr>
        <p:spPr>
          <a:xfrm>
            <a:off x="9116907" y="1021236"/>
            <a:ext cx="213529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F77B559B-9009-AD4D-AFBF-D54F22309D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8454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200" b="0" i="0"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16B38A96-DBEE-E64F-ACE0-F2E3994DF231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153400" y="1832610"/>
            <a:ext cx="3200400" cy="435133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E09EF4BF-E9DD-1043-82BA-AC3D44F15820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495800" y="1831340"/>
            <a:ext cx="3200400" cy="435133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465F6A4B-5C0E-7A4E-A385-96C0E60E1E37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38200" y="1832610"/>
            <a:ext cx="3200400" cy="435133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9B79426-A5B4-EC4C-AE22-4C6E39722C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38842" y="6595403"/>
            <a:ext cx="4114800" cy="220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57903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A51C61-0C51-394C-8FE3-0A8DD7D94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8"/>
            <a:ext cx="5000413" cy="132556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B628DF-74B7-3343-9F49-A63AC76D82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000413" cy="4351338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200" b="0" i="0"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>
              <a:lnSpc>
                <a:spcPct val="100000"/>
              </a:lnSpc>
              <a:defRPr sz="1100" b="0" i="0"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>
              <a:lnSpc>
                <a:spcPct val="100000"/>
              </a:lnSpc>
              <a:defRPr sz="1050" b="0" i="0"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>
              <a:lnSpc>
                <a:spcPct val="100000"/>
              </a:lnSpc>
              <a:defRPr sz="1000" b="0" i="0"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>
              <a:lnSpc>
                <a:spcPct val="100000"/>
              </a:lnSpc>
              <a:defRPr sz="900" b="0" i="0"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6E52B1-FEF2-084A-8D7B-296725054D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4CEE05-D1E6-9C48-B15C-1FE074C90F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EA48419-5961-E147-A495-814CB03F5C76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353391" y="1825625"/>
            <a:ext cx="5000413" cy="4351338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200" b="0" i="0"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>
              <a:lnSpc>
                <a:spcPct val="100000"/>
              </a:lnSpc>
              <a:defRPr sz="1100" b="0" i="0"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>
              <a:lnSpc>
                <a:spcPct val="100000"/>
              </a:lnSpc>
              <a:defRPr sz="1050" b="0" i="0"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>
              <a:lnSpc>
                <a:spcPct val="100000"/>
              </a:lnSpc>
              <a:defRPr sz="1000" b="0" i="0"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>
              <a:lnSpc>
                <a:spcPct val="100000"/>
              </a:lnSpc>
              <a:defRPr sz="900" b="0" i="0"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69D284FF-D391-9648-9C29-0ED173AFA3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4259" y="64792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E7AF3B-7EAF-EA4B-B2E9-DA2DF52D295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3876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BBBBF34-8EA6-2C46-AF9B-F8702A2DBB82}"/>
              </a:ext>
            </a:extLst>
          </p:cNvPr>
          <p:cNvSpPr/>
          <p:nvPr userDrawn="1"/>
        </p:nvSpPr>
        <p:spPr>
          <a:xfrm>
            <a:off x="4394200" y="926000"/>
            <a:ext cx="7797800" cy="59497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A51C61-0C51-394C-8FE3-0A8DD7D94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8"/>
            <a:ext cx="5000413" cy="132556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B628DF-74B7-3343-9F49-A63AC76D82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000413" cy="4351338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200" b="0" i="0"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>
              <a:lnSpc>
                <a:spcPct val="100000"/>
              </a:lnSpc>
              <a:defRPr sz="1100" b="0" i="0"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>
              <a:lnSpc>
                <a:spcPct val="100000"/>
              </a:lnSpc>
              <a:defRPr sz="1050" b="0" i="0"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>
              <a:lnSpc>
                <a:spcPct val="100000"/>
              </a:lnSpc>
              <a:defRPr sz="1000" b="0" i="0"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>
              <a:lnSpc>
                <a:spcPct val="100000"/>
              </a:lnSpc>
              <a:defRPr sz="900" b="0" i="0"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6E52B1-FEF2-084A-8D7B-296725054D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4CEE05-D1E6-9C48-B15C-1FE074C90F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EA48419-5961-E147-A495-814CB03F5C76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353391" y="1825625"/>
            <a:ext cx="5000413" cy="4351338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200" b="0" i="0"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>
              <a:lnSpc>
                <a:spcPct val="100000"/>
              </a:lnSpc>
              <a:defRPr sz="1100" b="0" i="0"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>
              <a:lnSpc>
                <a:spcPct val="100000"/>
              </a:lnSpc>
              <a:defRPr sz="1050" b="0" i="0"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>
              <a:lnSpc>
                <a:spcPct val="100000"/>
              </a:lnSpc>
              <a:defRPr sz="1000" b="0" i="0"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>
              <a:lnSpc>
                <a:spcPct val="100000"/>
              </a:lnSpc>
              <a:defRPr sz="900" b="0" i="0"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69D284FF-D391-9648-9C29-0ED173AFA3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4259" y="64792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E7AF3B-7EAF-EA4B-B2E9-DA2DF52D295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4CF6441-64AA-8640-BB15-F158D51925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92052" y="6409409"/>
            <a:ext cx="1483949" cy="289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75281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A51C61-0C51-394C-8FE3-0A8DD7D94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3391" y="365128"/>
            <a:ext cx="5000413" cy="132556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B628DF-74B7-3343-9F49-A63AC76D82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000413" cy="4351338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200" b="0" i="0"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>
              <a:lnSpc>
                <a:spcPct val="100000"/>
              </a:lnSpc>
              <a:defRPr sz="1100" b="0" i="0"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>
              <a:lnSpc>
                <a:spcPct val="100000"/>
              </a:lnSpc>
              <a:defRPr sz="1050" b="0" i="0"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>
              <a:lnSpc>
                <a:spcPct val="100000"/>
              </a:lnSpc>
              <a:defRPr sz="1000" b="0" i="0"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>
              <a:lnSpc>
                <a:spcPct val="100000"/>
              </a:lnSpc>
              <a:defRPr sz="900" b="0" i="0"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6E52B1-FEF2-084A-8D7B-296725054D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4CEE05-D1E6-9C48-B15C-1FE074C90F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EA48419-5961-E147-A495-814CB03F5C76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353391" y="1825625"/>
            <a:ext cx="5000413" cy="4351338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200" b="0" i="0"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>
              <a:lnSpc>
                <a:spcPct val="100000"/>
              </a:lnSpc>
              <a:defRPr sz="1100" b="0" i="0"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>
              <a:lnSpc>
                <a:spcPct val="100000"/>
              </a:lnSpc>
              <a:defRPr sz="1050" b="0" i="0"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>
              <a:lnSpc>
                <a:spcPct val="100000"/>
              </a:lnSpc>
              <a:defRPr sz="1000" b="0" i="0"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>
              <a:lnSpc>
                <a:spcPct val="100000"/>
              </a:lnSpc>
              <a:defRPr sz="900" b="0" i="0"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69D284FF-D391-9648-9C29-0ED173AFA3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4259" y="64792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E7AF3B-7EAF-EA4B-B2E9-DA2DF52D295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63655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483D3FC-A475-2B4F-BAA3-7310D44EC276}"/>
              </a:ext>
            </a:extLst>
          </p:cNvPr>
          <p:cNvSpPr/>
          <p:nvPr userDrawn="1"/>
        </p:nvSpPr>
        <p:spPr>
          <a:xfrm>
            <a:off x="0" y="926000"/>
            <a:ext cx="7797800" cy="59497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A51C61-0C51-394C-8FE3-0A8DD7D94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3391" y="365128"/>
            <a:ext cx="5000413" cy="132556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B628DF-74B7-3343-9F49-A63AC76D82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000413" cy="4351338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200" b="0" i="0"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>
              <a:lnSpc>
                <a:spcPct val="100000"/>
              </a:lnSpc>
              <a:defRPr sz="1100" b="0" i="0"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>
              <a:lnSpc>
                <a:spcPct val="100000"/>
              </a:lnSpc>
              <a:defRPr sz="1050" b="0" i="0"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>
              <a:lnSpc>
                <a:spcPct val="100000"/>
              </a:lnSpc>
              <a:defRPr sz="1000" b="0" i="0"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>
              <a:lnSpc>
                <a:spcPct val="100000"/>
              </a:lnSpc>
              <a:defRPr sz="900" b="0" i="0"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6E52B1-FEF2-084A-8D7B-296725054D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4CEE05-D1E6-9C48-B15C-1FE074C90F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EA48419-5961-E147-A495-814CB03F5C76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353391" y="1825625"/>
            <a:ext cx="5000413" cy="4351338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200" b="0" i="0"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>
              <a:lnSpc>
                <a:spcPct val="100000"/>
              </a:lnSpc>
              <a:defRPr sz="1100" b="0" i="0"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>
              <a:lnSpc>
                <a:spcPct val="100000"/>
              </a:lnSpc>
              <a:defRPr sz="1050" b="0" i="0"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>
              <a:lnSpc>
                <a:spcPct val="100000"/>
              </a:lnSpc>
              <a:defRPr sz="1000" b="0" i="0"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>
              <a:lnSpc>
                <a:spcPct val="100000"/>
              </a:lnSpc>
              <a:defRPr sz="900" b="0" i="0"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69D284FF-D391-9648-9C29-0ED173AFA3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4259" y="64792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E7AF3B-7EAF-EA4B-B2E9-DA2DF52D295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948301C-A262-6A4D-AB43-CFAAFE66AA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842" y="6602411"/>
            <a:ext cx="4114800" cy="220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32351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2 colum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A51C61-0C51-394C-8FE3-0A8DD7D94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8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6E52B1-FEF2-084A-8D7B-296725054D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4CEE05-D1E6-9C48-B15C-1FE074C90F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D15FAF4-FDD3-2342-9AFE-22974B343BE9}"/>
              </a:ext>
            </a:extLst>
          </p:cNvPr>
          <p:cNvCxnSpPr>
            <a:cxnSpLocks/>
          </p:cNvCxnSpPr>
          <p:nvPr userDrawn="1"/>
        </p:nvCxnSpPr>
        <p:spPr>
          <a:xfrm>
            <a:off x="988907" y="1325816"/>
            <a:ext cx="1103376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69D284FF-D391-9648-9C29-0ED173AFA3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4259" y="64792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E7AF3B-7EAF-EA4B-B2E9-DA2DF52D295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4ADD724-8E36-9849-BB24-B6A85963013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9688" y="136522"/>
            <a:ext cx="451044" cy="45104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CA0C55C-9A87-144A-AD85-155B03862D7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96412" y="6411969"/>
            <a:ext cx="1474913" cy="287562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96834F7-28EA-E248-AFEB-34ED4F6B0E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000413" cy="4351338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2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>
              <a:lnSpc>
                <a:spcPct val="100000"/>
              </a:lnSpc>
              <a:defRPr sz="11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>
              <a:lnSpc>
                <a:spcPct val="100000"/>
              </a:lnSpc>
              <a:defRPr sz="105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>
              <a:lnSpc>
                <a:spcPct val="100000"/>
              </a:lnSpc>
              <a:defRPr sz="1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>
              <a:lnSpc>
                <a:spcPct val="100000"/>
              </a:lnSpc>
              <a:defRPr sz="9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121748D-08ED-CE4C-9475-0063E349EF85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353391" y="1825625"/>
            <a:ext cx="5000413" cy="4351338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2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>
              <a:lnSpc>
                <a:spcPct val="100000"/>
              </a:lnSpc>
              <a:defRPr sz="11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>
              <a:lnSpc>
                <a:spcPct val="100000"/>
              </a:lnSpc>
              <a:defRPr sz="105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>
              <a:lnSpc>
                <a:spcPct val="100000"/>
              </a:lnSpc>
              <a:defRPr sz="1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>
              <a:lnSpc>
                <a:spcPct val="100000"/>
              </a:lnSpc>
              <a:defRPr sz="9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5332604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35D5EFD-4760-434C-A7BD-17D14B3FD531}"/>
              </a:ext>
            </a:extLst>
          </p:cNvPr>
          <p:cNvSpPr/>
          <p:nvPr userDrawn="1"/>
        </p:nvSpPr>
        <p:spPr>
          <a:xfrm>
            <a:off x="0" y="0"/>
            <a:ext cx="5183717" cy="684435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9741E4-F116-C24C-A5C6-6B928535F2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9" y="-122237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8C3EDB-507E-1247-9AE7-131ED7C963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7428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6A0310-706B-F64B-B713-5AA7E102BF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9" y="1773936"/>
            <a:ext cx="3932767" cy="40950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878BD5-A88B-1E47-83ED-372B7ADEC6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0713B7-B6B9-D74C-9021-12880AC30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0300B23-A309-8D40-80B2-946FC2BD7E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4259" y="64792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E7AF3B-7EAF-EA4B-B2E9-DA2DF52D295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59EA42B-B317-944D-BD60-09E348A060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9688" y="136522"/>
            <a:ext cx="451044" cy="45104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215316-2BE8-1B45-AD07-6ADE8CA9018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5000"/>
          </a:blip>
          <a:stretch>
            <a:fillRect/>
          </a:stretch>
        </p:blipFill>
        <p:spPr>
          <a:xfrm>
            <a:off x="38842" y="6595403"/>
            <a:ext cx="4223941" cy="226422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  <a:reflection endPos="65000" dist="508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8420187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9741E4-F116-C24C-A5C6-6B928535F2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3150" y="-122237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8C3EDB-507E-1247-9AE7-131ED7C963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083" y="987428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6A0310-706B-F64B-B713-5AA7E102BF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423150" y="1773936"/>
            <a:ext cx="3932767" cy="40950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878BD5-A88B-1E47-83ED-372B7ADEC6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0713B7-B6B9-D74C-9021-12880AC30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0300B23-A309-8D40-80B2-946FC2BD7E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4259" y="64792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E7AF3B-7EAF-EA4B-B2E9-DA2DF52D295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5235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A9015-D941-215C-36E9-10922B80E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F87A51-3AFC-7CCD-A0D2-E1CE8A0BF0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754D14-33B0-5CA6-A000-27972B5249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8F70E5-60A1-02E5-5B92-F2296EEED8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C21EB-EAA5-B840-AE6C-375DCC0D2D8D}" type="datetimeFigureOut">
              <a:rPr lang="en-US" smtClean="0"/>
              <a:t>9/10/24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F43621-2FAB-5DDD-1F3D-6B45893F75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4FF378-B278-73D6-AD1D-B54545357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D22D9-D2E9-D143-820D-ABF12349FD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32013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6E52B1-FEF2-084A-8D7B-296725054D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4CEE05-D1E6-9C48-B15C-1FE074C90F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FDA5BAE5-A6F5-8746-A7A6-4E00C22DFC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1778000"/>
            <a:ext cx="6096000" cy="3302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9D330AA3-5905-D944-9C6D-3C5831D5CB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4259" y="64792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E7AF3B-7EAF-EA4B-B2E9-DA2DF52D295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31612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581CA6-575E-164B-A5D5-54DC455D6B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9734D3-249D-044E-8EC4-B8E03000E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57E2F0-6E30-AB43-830C-08F687570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9B6DE77E-4E82-7F49-AB1B-D725B9C7543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A9526B9-2087-484D-80AD-D41CF06AF0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tx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6776F47-914A-874E-9881-07564991F5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34868" y="3088949"/>
            <a:ext cx="3488261" cy="6801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23868F1-D9B0-1D45-86AB-E107E0E046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9163"/>
          <a:stretch/>
        </p:blipFill>
        <p:spPr>
          <a:xfrm>
            <a:off x="8208819" y="1236518"/>
            <a:ext cx="3983181" cy="4384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8244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581CA6-575E-164B-A5D5-54DC455D6B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9734D3-249D-044E-8EC4-B8E03000E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57E2F0-6E30-AB43-830C-08F687570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9B6DE77E-4E82-7F49-AB1B-D725B9C7543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A9526B9-2087-484D-80AD-D41CF06AF0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tx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6C15A9B-F631-FC4F-BE4E-72DC7742E9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85177" y="2782911"/>
            <a:ext cx="4621648" cy="129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6667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581CA6-575E-164B-A5D5-54DC455D6B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9734D3-249D-044E-8EC4-B8E03000E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57E2F0-6E30-AB43-830C-08F687570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9B6DE77E-4E82-7F49-AB1B-D725B9C7543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379EB50-1B99-D148-8C69-248C54843D3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85177" y="2782913"/>
            <a:ext cx="4621645" cy="1292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0511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581CA6-575E-164B-A5D5-54DC455D6B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9734D3-249D-044E-8EC4-B8E03000E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57E2F0-6E30-AB43-830C-08F687570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9B6DE77E-4E82-7F49-AB1B-D725B9C7543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BE1940-BB1E-6A4E-B107-9991877EB6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45734" y="1878734"/>
            <a:ext cx="3100532" cy="31005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68ED8FF-E10B-DC43-9275-5D6BA1195E0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92052" y="6409409"/>
            <a:ext cx="1483949" cy="2893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F8D43C1-1C6C-314B-B71E-FBBBE5B8A5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-397" r="-421"/>
          <a:stretch/>
        </p:blipFill>
        <p:spPr>
          <a:xfrm>
            <a:off x="4545734" y="1892382"/>
            <a:ext cx="3100532" cy="3075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5977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581CA6-575E-164B-A5D5-54DC455D6B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9734D3-249D-044E-8EC4-B8E03000E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57E2F0-6E30-AB43-830C-08F687570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9B6DE77E-4E82-7F49-AB1B-D725B9C7543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A9526B9-2087-484D-80AD-D41CF06AF0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tx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6E99F26-CEB0-4748-A414-8F0E95F525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66469" y="3088949"/>
            <a:ext cx="3488261" cy="6801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F46D756-3CC7-944E-AB0C-CC55D40DA2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5008" r="-1579"/>
          <a:stretch/>
        </p:blipFill>
        <p:spPr>
          <a:xfrm>
            <a:off x="0" y="1236518"/>
            <a:ext cx="3796145" cy="4384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1022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581CA6-575E-164B-A5D5-54DC455D6B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9734D3-249D-044E-8EC4-B8E03000E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57E2F0-6E30-AB43-830C-08F687570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9B6DE77E-4E82-7F49-AB1B-D725B9C7543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A9526B9-2087-484D-80AD-D41CF06AF0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tx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A0E9B7E-DF0A-2D45-B2FB-B28AB8B5D40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96412" y="6411969"/>
            <a:ext cx="1474913" cy="28756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9668335-6900-534D-A2AB-34E3F81859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-397" r="-421"/>
          <a:stretch/>
        </p:blipFill>
        <p:spPr>
          <a:xfrm>
            <a:off x="4545734" y="1892382"/>
            <a:ext cx="3100532" cy="3075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5781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581CA6-575E-164B-A5D5-54DC455D6B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9734D3-249D-044E-8EC4-B8E03000E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57E2F0-6E30-AB43-830C-08F687570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9B6DE77E-4E82-7F49-AB1B-D725B9C7543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A9526B9-2087-484D-80AD-D41CF06AF0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tx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704136C-99AF-464C-B755-237ED7B88C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35013" y="2469484"/>
            <a:ext cx="4921972" cy="9596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C314A8F-BBE9-2744-A46B-D074EDC6F9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-397" r="-421"/>
          <a:stretch/>
        </p:blipFill>
        <p:spPr>
          <a:xfrm>
            <a:off x="5759564" y="5898599"/>
            <a:ext cx="672871" cy="667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2748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581CA6-575E-164B-A5D5-54DC455D6B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9734D3-249D-044E-8EC4-B8E03000E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57E2F0-6E30-AB43-830C-08F687570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9B6DE77E-4E82-7F49-AB1B-D725B9C7543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A9526B9-2087-484D-80AD-D41CF06AF0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tx1"/>
              </a:solidFill>
            </a:endParaRPr>
          </a:p>
        </p:txBody>
      </p:sp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:a16="http://schemas.microsoft.com/office/drawing/2014/main" id="{553B9156-B599-4B4A-B359-9DA9A915F8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06687" y="1231006"/>
            <a:ext cx="6788151" cy="4395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9758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B5DC1B-F893-B34C-9C5D-58CDA7D77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F43C1A-314D-314B-9313-FD1ED24728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6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5E54A3-1234-4146-8C6E-7D07028009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F74158-7D68-EB48-93C7-7D4D4AF8E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37D1100-F1C8-524B-B1E4-B6BF61C1A6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4259" y="64792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E7AF3B-7EAF-EA4B-B2E9-DA2DF52D295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0180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91810C-7A58-EF5D-066B-0DF5E8EC81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37CABD2-6C55-5BA1-A8C9-A2ABE365A2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0B4FF4-DBB0-762B-E0DF-F90992CCDB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4E58B7-FD63-2182-1BE8-E6E53EAAD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C21EB-EAA5-B840-AE6C-375DCC0D2D8D}" type="datetimeFigureOut">
              <a:rPr lang="en-US" smtClean="0"/>
              <a:t>9/10/24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42BAD0-E0AE-D17D-6519-058ED38467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FF48CF-6944-D26C-1B47-6315427AC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D22D9-D2E9-D143-820D-ABF12349FD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37365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D630F4-9F0B-F440-BC4E-7E32C57D80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5128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EB3AD7-12C7-1E46-87C4-D924FA8F58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9" y="1681163"/>
            <a:ext cx="5158316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2B7F97-4283-7C45-B841-9A0178DF20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9" y="2505075"/>
            <a:ext cx="5158316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0BF1F36-70B1-4B4D-A4F3-5E335AF868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E326139-480A-7741-90F2-7E47210D3E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FC1B6F4-EAAC-0F4C-97C3-00328ADB14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06B244C-DF49-174C-865A-228FE1380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882E0EC3-E652-C343-A8A9-95D1943F1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4259" y="64792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E7AF3B-7EAF-EA4B-B2E9-DA2DF52D295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33634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05C22C-2370-B74F-9EE0-940FE92D9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8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6B8219-6835-E84A-97EC-BC96912926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B8B139-A444-1D49-A83A-213AA54BDD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795C1C-8B6F-BB4B-879C-AE3DB692B6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4259" y="64792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E7AF3B-7EAF-EA4B-B2E9-DA2DF52D295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60083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426A12-2C9B-D74B-BD7A-53A157AF12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9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19955CA-4D48-004E-B065-801C7535D0A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7428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5A044E-CD27-3246-93D8-876D4DF944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9" y="2057400"/>
            <a:ext cx="393276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8071E6-B3F4-E04D-982C-7A0D6DE591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11609F-3B94-CD48-8986-7C600F6D8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0BB373-6037-144D-A140-8C8F87E60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E83EEBF5-3893-6147-A9DC-638418CFE1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63166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77F1D6-ECD4-F241-9128-999731181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8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8E63F2-9589-7A4F-80B5-2BBAF6F4A9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4E318C-39DA-B441-BFFA-862A2FD39C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36AA22-19DC-3442-B26D-EDB87C0B6C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21F711-E8C5-6846-8525-C7A3EEE31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E83EEBF5-3893-6147-A9DC-638418CFE1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05818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62B7D2C-C6C2-3F44-A996-D7160F56498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8B8E36-DB4E-8A44-9CB7-725F0B5FBD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6835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931A40-5E26-7047-AC1A-D6C6F4ABCC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472013-D941-6A44-A151-BA9FEDE442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F34972-4B16-914B-A329-5FE3F6E9A6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E83EEBF5-3893-6147-A9DC-638418CFE1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51734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8931C503-849F-2E49-8227-DCECDF8569C1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96F2EB9-9F84-8245-A6E9-6C49B4F640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163009"/>
            <a:ext cx="12192000" cy="4531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61564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custData r:id="rId1"/>
            </p:custDataLst>
          </p:nvPr>
        </p:nvSpPr>
        <p:spPr/>
        <p:txBody>
          <a:bodyPr/>
          <a:lstStyle/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  <p:custDataLst>
              <p:custData r:id="rId2"/>
            </p:custDataLst>
          </p:nvPr>
        </p:nvSpPr>
        <p:spPr/>
        <p:txBody>
          <a:bodyPr/>
          <a:lstStyle/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DF66040D-6F20-4F4B-8995-856BEECD84BE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>
              <a:spcAft>
                <a:spcPts val="600"/>
              </a:spcAft>
              <a:buFont typeface="Arial" panose="020B0604020202020204" pitchFamily="34" charset="0"/>
              <a:buNone/>
            </a:pPr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  <p:custDataLst>
              <p:custData r:id="rId3"/>
            </p:custDataLst>
          </p:nvPr>
        </p:nvSpPr>
        <p:spPr>
          <a:xfrm>
            <a:off x="485776" y="806400"/>
            <a:ext cx="11226800" cy="320400"/>
          </a:xfrm>
        </p:spPr>
        <p:txBody>
          <a:bodyPr/>
          <a:lstStyle>
            <a:lvl1pPr marL="0" indent="0">
              <a:buNone/>
              <a:defRPr b="1">
                <a:solidFill>
                  <a:schemeClr val="dk1"/>
                </a:solidFill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322221047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8A29C3-BA5E-98A4-7299-7ADBA3665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FEBC3D-8181-F29A-AD00-A095755117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9A81EB-4C7E-FEA3-75C3-329482778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C21EB-EAA5-B840-AE6C-375DCC0D2D8D}" type="datetimeFigureOut">
              <a:rPr lang="en-US" smtClean="0"/>
              <a:t>9/10/24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70BDFC-C91C-E95A-AEE5-DEF9D2BCC3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C47FAF-3DDB-1D0D-023B-A13961EEA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D22D9-D2E9-D143-820D-ABF12349FD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34046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624638C-8CE5-4247-9970-8768D0AD3455}"/>
              </a:ext>
            </a:extLst>
          </p:cNvPr>
          <p:cNvSpPr/>
          <p:nvPr userDrawn="1"/>
        </p:nvSpPr>
        <p:spPr>
          <a:xfrm>
            <a:off x="0" y="6172200"/>
            <a:ext cx="12192000" cy="685800"/>
          </a:xfrm>
          <a:prstGeom prst="rect">
            <a:avLst/>
          </a:prstGeom>
          <a:ln>
            <a:noFill/>
          </a:ln>
          <a:effectLst>
            <a:innerShdw blurRad="254000" dist="50800" dir="16200000">
              <a:schemeClr val="bg2">
                <a:lumMod val="10000"/>
                <a:alpha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F5CDBCA0-5E97-4356-ABF4-7CBFF60B2A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34857" y="6414854"/>
            <a:ext cx="2322286" cy="20049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336ABC-A68B-47AA-8637-A30E5C19AE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901754"/>
            <a:ext cx="10820400" cy="1587533"/>
          </a:xfrm>
        </p:spPr>
        <p:txBody>
          <a:bodyPr anchor="b"/>
          <a:lstStyle>
            <a:lvl1pPr algn="ctr">
              <a:defRPr sz="6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3ED149-C23D-40D9-9CE0-C20C9EAC0C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5800" y="3577483"/>
            <a:ext cx="10820400" cy="914399"/>
          </a:xfrm>
        </p:spPr>
        <p:txBody>
          <a:bodyPr/>
          <a:lstStyle>
            <a:lvl1pPr marL="0" indent="0" algn="ctr">
              <a:buNone/>
              <a:defRPr sz="4000">
                <a:solidFill>
                  <a:schemeClr val="accent2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>
          <a:xfrm>
            <a:off x="8469819" y="6479052"/>
            <a:ext cx="1245681" cy="13652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6985383-48D8-45E7-971D-1C406F773915}" type="datetime1">
              <a:rPr lang="en-US" smtClean="0"/>
              <a:pPr/>
              <a:t>9/10/24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685800" y="6335716"/>
            <a:ext cx="5410200" cy="279862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7D6AF-2FA5-476A-AF60-7A8CDF2E2D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113068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37.xml"/><Relationship Id="rId21" Type="http://schemas.openxmlformats.org/officeDocument/2006/relationships/slideLayout" Target="../slideLayouts/slideLayout32.xml"/><Relationship Id="rId42" Type="http://schemas.openxmlformats.org/officeDocument/2006/relationships/slideLayout" Target="../slideLayouts/slideLayout53.xml"/><Relationship Id="rId47" Type="http://schemas.openxmlformats.org/officeDocument/2006/relationships/slideLayout" Target="../slideLayouts/slideLayout58.xml"/><Relationship Id="rId63" Type="http://schemas.openxmlformats.org/officeDocument/2006/relationships/slideLayout" Target="../slideLayouts/slideLayout74.xml"/><Relationship Id="rId68" Type="http://schemas.openxmlformats.org/officeDocument/2006/relationships/slideLayout" Target="../slideLayouts/slideLayout79.xml"/><Relationship Id="rId84" Type="http://schemas.openxmlformats.org/officeDocument/2006/relationships/slideLayout" Target="../slideLayouts/slideLayout95.xml"/><Relationship Id="rId89" Type="http://schemas.openxmlformats.org/officeDocument/2006/relationships/image" Target="../media/image1.emf"/><Relationship Id="rId1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22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53" Type="http://schemas.openxmlformats.org/officeDocument/2006/relationships/slideLayout" Target="../slideLayouts/slideLayout64.xml"/><Relationship Id="rId58" Type="http://schemas.openxmlformats.org/officeDocument/2006/relationships/slideLayout" Target="../slideLayouts/slideLayout69.xml"/><Relationship Id="rId74" Type="http://schemas.openxmlformats.org/officeDocument/2006/relationships/slideLayout" Target="../slideLayouts/slideLayout85.xml"/><Relationship Id="rId79" Type="http://schemas.openxmlformats.org/officeDocument/2006/relationships/slideLayout" Target="../slideLayouts/slideLayout90.xml"/><Relationship Id="rId5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Relationship Id="rId43" Type="http://schemas.openxmlformats.org/officeDocument/2006/relationships/slideLayout" Target="../slideLayouts/slideLayout54.xml"/><Relationship Id="rId48" Type="http://schemas.openxmlformats.org/officeDocument/2006/relationships/slideLayout" Target="../slideLayouts/slideLayout59.xml"/><Relationship Id="rId56" Type="http://schemas.openxmlformats.org/officeDocument/2006/relationships/slideLayout" Target="../slideLayouts/slideLayout67.xml"/><Relationship Id="rId64" Type="http://schemas.openxmlformats.org/officeDocument/2006/relationships/slideLayout" Target="../slideLayouts/slideLayout75.xml"/><Relationship Id="rId69" Type="http://schemas.openxmlformats.org/officeDocument/2006/relationships/slideLayout" Target="../slideLayouts/slideLayout80.xml"/><Relationship Id="rId77" Type="http://schemas.openxmlformats.org/officeDocument/2006/relationships/slideLayout" Target="../slideLayouts/slideLayout88.xml"/><Relationship Id="rId8" Type="http://schemas.openxmlformats.org/officeDocument/2006/relationships/slideLayout" Target="../slideLayouts/slideLayout19.xml"/><Relationship Id="rId51" Type="http://schemas.openxmlformats.org/officeDocument/2006/relationships/slideLayout" Target="../slideLayouts/slideLayout62.xml"/><Relationship Id="rId72" Type="http://schemas.openxmlformats.org/officeDocument/2006/relationships/slideLayout" Target="../slideLayouts/slideLayout83.xml"/><Relationship Id="rId80" Type="http://schemas.openxmlformats.org/officeDocument/2006/relationships/slideLayout" Target="../slideLayouts/slideLayout91.xml"/><Relationship Id="rId85" Type="http://schemas.openxmlformats.org/officeDocument/2006/relationships/slideLayout" Target="../slideLayouts/slideLayout96.xml"/><Relationship Id="rId3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slideLayout" Target="../slideLayouts/slideLayout49.xml"/><Relationship Id="rId46" Type="http://schemas.openxmlformats.org/officeDocument/2006/relationships/slideLayout" Target="../slideLayouts/slideLayout57.xml"/><Relationship Id="rId59" Type="http://schemas.openxmlformats.org/officeDocument/2006/relationships/slideLayout" Target="../slideLayouts/slideLayout70.xml"/><Relationship Id="rId67" Type="http://schemas.openxmlformats.org/officeDocument/2006/relationships/slideLayout" Target="../slideLayouts/slideLayout78.xml"/><Relationship Id="rId20" Type="http://schemas.openxmlformats.org/officeDocument/2006/relationships/slideLayout" Target="../slideLayouts/slideLayout31.xml"/><Relationship Id="rId41" Type="http://schemas.openxmlformats.org/officeDocument/2006/relationships/slideLayout" Target="../slideLayouts/slideLayout52.xml"/><Relationship Id="rId54" Type="http://schemas.openxmlformats.org/officeDocument/2006/relationships/slideLayout" Target="../slideLayouts/slideLayout65.xml"/><Relationship Id="rId62" Type="http://schemas.openxmlformats.org/officeDocument/2006/relationships/slideLayout" Target="../slideLayouts/slideLayout73.xml"/><Relationship Id="rId70" Type="http://schemas.openxmlformats.org/officeDocument/2006/relationships/slideLayout" Target="../slideLayouts/slideLayout81.xml"/><Relationship Id="rId75" Type="http://schemas.openxmlformats.org/officeDocument/2006/relationships/slideLayout" Target="../slideLayouts/slideLayout86.xml"/><Relationship Id="rId83" Type="http://schemas.openxmlformats.org/officeDocument/2006/relationships/slideLayout" Target="../slideLayouts/slideLayout94.xml"/><Relationship Id="rId88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49" Type="http://schemas.openxmlformats.org/officeDocument/2006/relationships/slideLayout" Target="../slideLayouts/slideLayout60.xml"/><Relationship Id="rId57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21.xml"/><Relationship Id="rId31" Type="http://schemas.openxmlformats.org/officeDocument/2006/relationships/slideLayout" Target="../slideLayouts/slideLayout42.xml"/><Relationship Id="rId44" Type="http://schemas.openxmlformats.org/officeDocument/2006/relationships/slideLayout" Target="../slideLayouts/slideLayout55.xml"/><Relationship Id="rId52" Type="http://schemas.openxmlformats.org/officeDocument/2006/relationships/slideLayout" Target="../slideLayouts/slideLayout63.xml"/><Relationship Id="rId60" Type="http://schemas.openxmlformats.org/officeDocument/2006/relationships/slideLayout" Target="../slideLayouts/slideLayout71.xml"/><Relationship Id="rId65" Type="http://schemas.openxmlformats.org/officeDocument/2006/relationships/slideLayout" Target="../slideLayouts/slideLayout76.xml"/><Relationship Id="rId73" Type="http://schemas.openxmlformats.org/officeDocument/2006/relationships/slideLayout" Target="../slideLayouts/slideLayout84.xml"/><Relationship Id="rId78" Type="http://schemas.openxmlformats.org/officeDocument/2006/relationships/slideLayout" Target="../slideLayouts/slideLayout89.xml"/><Relationship Id="rId81" Type="http://schemas.openxmlformats.org/officeDocument/2006/relationships/slideLayout" Target="../slideLayouts/slideLayout92.xml"/><Relationship Id="rId86" Type="http://schemas.openxmlformats.org/officeDocument/2006/relationships/slideLayout" Target="../slideLayouts/slideLayout97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9" Type="http://schemas.openxmlformats.org/officeDocument/2006/relationships/slideLayout" Target="../slideLayouts/slideLayout50.xml"/><Relationship Id="rId34" Type="http://schemas.openxmlformats.org/officeDocument/2006/relationships/slideLayout" Target="../slideLayouts/slideLayout45.xml"/><Relationship Id="rId50" Type="http://schemas.openxmlformats.org/officeDocument/2006/relationships/slideLayout" Target="../slideLayouts/slideLayout61.xml"/><Relationship Id="rId55" Type="http://schemas.openxmlformats.org/officeDocument/2006/relationships/slideLayout" Target="../slideLayouts/slideLayout66.xml"/><Relationship Id="rId76" Type="http://schemas.openxmlformats.org/officeDocument/2006/relationships/slideLayout" Target="../slideLayouts/slideLayout87.xml"/><Relationship Id="rId7" Type="http://schemas.openxmlformats.org/officeDocument/2006/relationships/slideLayout" Target="../slideLayouts/slideLayout18.xml"/><Relationship Id="rId71" Type="http://schemas.openxmlformats.org/officeDocument/2006/relationships/slideLayout" Target="../slideLayouts/slideLayout82.xml"/><Relationship Id="rId2" Type="http://schemas.openxmlformats.org/officeDocument/2006/relationships/slideLayout" Target="../slideLayouts/slideLayout13.xml"/><Relationship Id="rId29" Type="http://schemas.openxmlformats.org/officeDocument/2006/relationships/slideLayout" Target="../slideLayouts/slideLayout40.xml"/><Relationship Id="rId24" Type="http://schemas.openxmlformats.org/officeDocument/2006/relationships/slideLayout" Target="../slideLayouts/slideLayout35.xml"/><Relationship Id="rId40" Type="http://schemas.openxmlformats.org/officeDocument/2006/relationships/slideLayout" Target="../slideLayouts/slideLayout51.xml"/><Relationship Id="rId45" Type="http://schemas.openxmlformats.org/officeDocument/2006/relationships/slideLayout" Target="../slideLayouts/slideLayout56.xml"/><Relationship Id="rId66" Type="http://schemas.openxmlformats.org/officeDocument/2006/relationships/slideLayout" Target="../slideLayouts/slideLayout77.xml"/><Relationship Id="rId87" Type="http://schemas.openxmlformats.org/officeDocument/2006/relationships/slideLayout" Target="../slideLayouts/slideLayout98.xml"/><Relationship Id="rId61" Type="http://schemas.openxmlformats.org/officeDocument/2006/relationships/slideLayout" Target="../slideLayouts/slideLayout72.xml"/><Relationship Id="rId82" Type="http://schemas.openxmlformats.org/officeDocument/2006/relationships/slideLayout" Target="../slideLayouts/slideLayout93.xml"/><Relationship Id="rId1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D21208B-DA00-3601-3FD6-7D73E92E05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713075-37F8-D6E0-2F12-3F3D72D72A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C42C08-4E2E-1F7B-0D69-66558A0D4A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4C21EB-EAA5-B840-AE6C-375DCC0D2D8D}" type="datetimeFigureOut">
              <a:rPr lang="en-US" smtClean="0"/>
              <a:t>9/10/24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426EFB-09A5-31F2-C567-C14273FD57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8CB166-6EB9-A69E-BCCE-C1B80ECE60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9D22D9-D2E9-D143-820D-ABF12349FD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771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9B66800-515E-DA45-B527-9D7F09A8B1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12469"/>
            <a:ext cx="10515600" cy="107822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987C3D-5073-8F44-913E-25552329A2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Google Shape;48;p12">
            <a:extLst>
              <a:ext uri="{FF2B5EF4-FFF2-40B4-BE49-F238E27FC236}">
                <a16:creationId xmlns:a16="http://schemas.microsoft.com/office/drawing/2014/main" id="{CA42B87D-690C-434D-809C-00C023828217}"/>
              </a:ext>
            </a:extLst>
          </p:cNvPr>
          <p:cNvSpPr txBox="1"/>
          <p:nvPr userDrawn="1"/>
        </p:nvSpPr>
        <p:spPr>
          <a:xfrm>
            <a:off x="220082" y="6322259"/>
            <a:ext cx="1236236" cy="2931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705" tIns="71705" rIns="71705" bIns="71705" anchor="ctr">
            <a:spAutoFit/>
          </a:bodyPr>
          <a:lstStyle>
            <a:lvl1pPr>
              <a:lnSpc>
                <a:spcPct val="115000"/>
              </a:lnSpc>
              <a:defRPr sz="800">
                <a:solidFill>
                  <a:srgbClr val="434343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</a:lstStyle>
          <a:p>
            <a:r>
              <a:rPr lang="en-US" sz="900">
                <a:solidFill>
                  <a:schemeClr val="accent1">
                    <a:lumMod val="40000"/>
                    <a:lumOff val="60000"/>
                  </a:schemeClr>
                </a:solidFill>
              </a:rPr>
              <a:t>WEBSTER BANK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4C4D2A3-5CFF-2A44-8462-3D2D89ACDF2D}"/>
              </a:ext>
            </a:extLst>
          </p:cNvPr>
          <p:cNvPicPr>
            <a:picLocks noChangeAspect="1"/>
          </p:cNvPicPr>
          <p:nvPr userDrawn="1"/>
        </p:nvPicPr>
        <p:blipFill>
          <a:blip r:embed="rId89"/>
          <a:stretch>
            <a:fillRect/>
          </a:stretch>
        </p:blipFill>
        <p:spPr>
          <a:xfrm>
            <a:off x="6848946" y="6529597"/>
            <a:ext cx="5242560" cy="281545"/>
          </a:xfrm>
          <a:prstGeom prst="rect">
            <a:avLst/>
          </a:prstGeom>
        </p:spPr>
      </p:pic>
      <p:sp>
        <p:nvSpPr>
          <p:cNvPr id="7" name="Slide Number">
            <a:extLst>
              <a:ext uri="{FF2B5EF4-FFF2-40B4-BE49-F238E27FC236}">
                <a16:creationId xmlns:a16="http://schemas.microsoft.com/office/drawing/2014/main" id="{831D9220-D1D5-B341-B577-18E9F59F526F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316790" y="6290096"/>
            <a:ext cx="358058" cy="357446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accent1">
                    <a:lumMod val="40000"/>
                    <a:lumOff val="60000"/>
                  </a:schemeClr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980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3" r:id="rId22"/>
    <p:sldLayoutId id="2147483684" r:id="rId23"/>
    <p:sldLayoutId id="2147483685" r:id="rId24"/>
    <p:sldLayoutId id="2147483686" r:id="rId25"/>
    <p:sldLayoutId id="2147483687" r:id="rId26"/>
    <p:sldLayoutId id="2147483688" r:id="rId27"/>
    <p:sldLayoutId id="2147483689" r:id="rId28"/>
    <p:sldLayoutId id="2147483690" r:id="rId29"/>
    <p:sldLayoutId id="2147483691" r:id="rId30"/>
    <p:sldLayoutId id="2147483692" r:id="rId31"/>
    <p:sldLayoutId id="2147483693" r:id="rId32"/>
    <p:sldLayoutId id="2147483694" r:id="rId33"/>
    <p:sldLayoutId id="2147483695" r:id="rId34"/>
    <p:sldLayoutId id="2147483696" r:id="rId35"/>
    <p:sldLayoutId id="2147483697" r:id="rId36"/>
    <p:sldLayoutId id="2147483698" r:id="rId37"/>
    <p:sldLayoutId id="2147483699" r:id="rId38"/>
    <p:sldLayoutId id="2147483700" r:id="rId39"/>
    <p:sldLayoutId id="2147483701" r:id="rId40"/>
    <p:sldLayoutId id="2147483702" r:id="rId41"/>
    <p:sldLayoutId id="2147483703" r:id="rId42"/>
    <p:sldLayoutId id="2147483704" r:id="rId43"/>
    <p:sldLayoutId id="2147483705" r:id="rId44"/>
    <p:sldLayoutId id="2147483706" r:id="rId45"/>
    <p:sldLayoutId id="2147483707" r:id="rId46"/>
    <p:sldLayoutId id="2147483708" r:id="rId47"/>
    <p:sldLayoutId id="2147483709" r:id="rId48"/>
    <p:sldLayoutId id="2147483710" r:id="rId49"/>
    <p:sldLayoutId id="2147483711" r:id="rId50"/>
    <p:sldLayoutId id="2147483712" r:id="rId51"/>
    <p:sldLayoutId id="2147483713" r:id="rId52"/>
    <p:sldLayoutId id="2147483714" r:id="rId53"/>
    <p:sldLayoutId id="2147483715" r:id="rId54"/>
    <p:sldLayoutId id="2147483716" r:id="rId55"/>
    <p:sldLayoutId id="2147483717" r:id="rId56"/>
    <p:sldLayoutId id="2147483718" r:id="rId57"/>
    <p:sldLayoutId id="2147483719" r:id="rId58"/>
    <p:sldLayoutId id="2147483720" r:id="rId59"/>
    <p:sldLayoutId id="2147483721" r:id="rId60"/>
    <p:sldLayoutId id="2147483722" r:id="rId61"/>
    <p:sldLayoutId id="2147483723" r:id="rId62"/>
    <p:sldLayoutId id="2147483724" r:id="rId63"/>
    <p:sldLayoutId id="2147483725" r:id="rId64"/>
    <p:sldLayoutId id="2147483726" r:id="rId65"/>
    <p:sldLayoutId id="2147483727" r:id="rId66"/>
    <p:sldLayoutId id="2147483728" r:id="rId67"/>
    <p:sldLayoutId id="2147483729" r:id="rId68"/>
    <p:sldLayoutId id="2147483730" r:id="rId69"/>
    <p:sldLayoutId id="2147483731" r:id="rId70"/>
    <p:sldLayoutId id="2147483732" r:id="rId71"/>
    <p:sldLayoutId id="2147483733" r:id="rId72"/>
    <p:sldLayoutId id="2147483734" r:id="rId73"/>
    <p:sldLayoutId id="2147483735" r:id="rId74"/>
    <p:sldLayoutId id="2147483736" r:id="rId75"/>
    <p:sldLayoutId id="2147483737" r:id="rId76"/>
    <p:sldLayoutId id="2147483738" r:id="rId77"/>
    <p:sldLayoutId id="2147483739" r:id="rId78"/>
    <p:sldLayoutId id="2147483740" r:id="rId79"/>
    <p:sldLayoutId id="2147483741" r:id="rId80"/>
    <p:sldLayoutId id="2147483742" r:id="rId81"/>
    <p:sldLayoutId id="2147483743" r:id="rId82"/>
    <p:sldLayoutId id="2147483744" r:id="rId83"/>
    <p:sldLayoutId id="2147483745" r:id="rId84"/>
    <p:sldLayoutId id="2147483746" r:id="rId85"/>
    <p:sldLayoutId id="2147483747" r:id="rId86"/>
    <p:sldLayoutId id="2147483748" r:id="rId87"/>
  </p:sldLayoutIdLs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b="0" i="0" kern="1200">
          <a:solidFill>
            <a:schemeClr val="tx1"/>
          </a:solidFill>
          <a:latin typeface="Roboto Medium" panose="02000000000000000000" pitchFamily="2" charset="0"/>
          <a:ea typeface="Roboto Medium" panose="02000000000000000000" pitchFamily="2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1800" b="0" i="0" kern="1200">
          <a:solidFill>
            <a:schemeClr val="accent2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accent2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200" b="0" i="0" kern="1200">
          <a:solidFill>
            <a:schemeClr val="accent2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100" b="0" i="0" kern="1200">
          <a:solidFill>
            <a:schemeClr val="accent2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050" b="0" i="0" kern="1200">
          <a:solidFill>
            <a:schemeClr val="accent2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224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nesgfoa.com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7.xml"/><Relationship Id="rId4" Type="http://schemas.openxmlformats.org/officeDocument/2006/relationships/image" Target="../media/image2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blogger.googleusercontent.com/img/b/R29vZ2xl/AVvXsEjREa7pI5LszbQNc4hVuWKSJyshGax_EyFabGjJGNprOq8pFcIDbg5bsuGWIEc4R3YfSbgl8RhT-jmseDEwj6HbxMYvlTQqxd_HW3mJ-cGB6OO1NifCiTPQ2OnKvh0lf2U8qA-MzlPJOnEuNyP2nVTpQ_qTf73HVZp2RWUyESoQVstp37wl7zFX30qIHhg/s2354/PCE%20Deflators%20vs%20target.jpg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hyperlink" Target="https://blogger.googleusercontent.com/img/b/R29vZ2xl/AVvXsEivR48oNbm6n9ATENn_41nAu1jd1u8oXnGbOs1jBD6SXxW3SZCScc7nDoD0INsuk_Y4-t_FQoOBtXFjNzn9_3nxcmOafSVMUlR4WAjhU8tT-VZlFQ7Vv_O_2u4YDALNDDQxelnWrXGm5U_HWp3JlDU86clYfiYCXg6jZmdnxKrax8sPFpgoSnuzVJE-P-s/s2329/Private%20Sector%20Jobs%20Growth.jpg" TargetMode="Externa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7.xml"/><Relationship Id="rId4" Type="http://schemas.openxmlformats.org/officeDocument/2006/relationships/image" Target="file:////Users/stephenandrews/Library/Group%20Containers/UBF8T346G9.ms/WebArchiveCopyPasteTempFiles/com.microsoft.Word/1724679875286%3fe=1727308800&amp;v=beta&amp;t=1DT__P4vBmO2XIdHuKOyoeokCCzXu9GFxOW4R4pJuMc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file:////Users/stephenandrews/Library/Group%20Containers/UBF8T346G9.ms/WebArchiveCopyPasteTempFiles/com.microsoft.Word/Screenshot-2023-08-08-123300.png" TargetMode="Externa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hyperlink" Target="https://ritholtz.com/wp-content/uploads/2023/10/140trillion.png" TargetMode="Externa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hyperlink" Target="https://blogger.googleusercontent.com/img/b/R29vZ2xl/AVvXsEihVd8zDrv0bC-d2v0XDDejIDsibS5TZMkye6NJHyw1XOe2cWlx_yzENa2PIU_vpDv9ndCbDY9I7ju7QXVLuqswg10fhE6o3sNYQCja3pdRjWgvt0VmjosKpZ9dEiyzcKyAIjESr7XCKWitODpZZF5_VRkteShr5N4Qj5C7xwNKEUIxuPdqTPoh5V3m3Og/s2387/IG%20vs%20HY%20spreads.jpg" TargetMode="Externa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blogger.googleusercontent.com/img/b/R29vZ2xl/AVvXsEg-8IyKmnT_tqlm_8MqFqw9EosZIReTVg1JY89pPo5YQraDDAb6G2eqKq5GCW9NWumUYI1aYWUMd2B_X6tjAHEUvYw9cYdHjdTbNlZ40FaFrW5u40G-WqGNxsYUG1WBDe0_BZmJ5qeG9lsnrr66WGkvDqB3nDN_axWI6s4NBsl1BkhHYlbvM3KzyvWF42w/s2341/2%20and%203%25%20trends.jpg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blogger.googleusercontent.com/img/b/R29vZ2xl/AVvXsEhuEhv40pI0QHuBlIIMgZhifVZsa-uWXamEM4D_e1zYvK8HzUN9v_x7ww-RJMDWeYejExrWEmd2aUVz90t0Hgh8vpbex7fzpv3j4IRwpPVUPWZn0XoXTnT8uMj8-jqVRQ3VgQd2L_cFEcHo1-bFrYbyUUTpTifj1iYDn-Izj7r8ZEDB7bfL5EPqQD-vjAs/s2341/Real%20FFs%20vs%20slope.jpg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nypost.com/2024/08/26/business/the-fed-is-finally-about-to-start-cutting-rates-and-heres-why-you-shouldnt-care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7.xml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7.xml"/><Relationship Id="rId4" Type="http://schemas.openxmlformats.org/officeDocument/2006/relationships/image" Target="file:////Users/stephenandrews/Library/Group%20Containers/UBF8T346G9.ms/WebArchiveCopyPasteTempFiles/com.microsoft.Word/9-6-2024-US-Chart4.png.webp%3fitok=L0xaL06y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blogger.googleusercontent.com/img/b/R29vZ2xl/AVvXsEgWXiO-q1ESl7mAkX7Ci0jUHjEEYB9gbUWyaTzEehP5McaWcYTB4PmZSGLIvEBKihrdDwomGG9ZTUyZvBNG-w3nXh6EArOmevxfWzSrGnilHGLlYhKKjTcmpEMycapxaKj0IoKzpiaP93NY64hvRgzhlE6CzBAifkLx0hfCleESNEfCHyeo1-5uZsFa0lo/s2308/M2%20vs%206%25%2095-.jpg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1207F2CE-2AC5-5583-BFC0-9DFA99807E5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79613" y="3429000"/>
            <a:ext cx="8231187" cy="274638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4400" dirty="0">
                <a:solidFill>
                  <a:srgbClr val="002060"/>
                </a:solidFill>
              </a:rPr>
              <a:t>US Economic Update</a:t>
            </a:r>
            <a:br>
              <a:rPr lang="en-US" sz="4400" dirty="0">
                <a:solidFill>
                  <a:srgbClr val="002060"/>
                </a:solidFill>
              </a:rPr>
            </a:br>
            <a:br>
              <a:rPr lang="en-US" sz="4400" dirty="0">
                <a:solidFill>
                  <a:srgbClr val="002060"/>
                </a:solidFill>
              </a:rPr>
            </a:br>
            <a:r>
              <a:rPr lang="en-US" sz="3600" dirty="0">
                <a:solidFill>
                  <a:srgbClr val="002060"/>
                </a:solidFill>
              </a:rPr>
              <a:t>Steve Andrews</a:t>
            </a:r>
            <a:br>
              <a:rPr lang="en-US" sz="3600" dirty="0">
                <a:solidFill>
                  <a:srgbClr val="002060"/>
                </a:solidFill>
              </a:rPr>
            </a:br>
            <a:r>
              <a:rPr lang="en-US" sz="3600" dirty="0">
                <a:solidFill>
                  <a:srgbClr val="002060"/>
                </a:solidFill>
              </a:rPr>
              <a:t>Webster Bank’s Economic Ambassador</a:t>
            </a:r>
            <a:endParaRPr lang="en-US" altLang="en-US" sz="3600" dirty="0">
              <a:solidFill>
                <a:srgbClr val="002060"/>
              </a:solidFill>
              <a:latin typeface="Arial" charset="0"/>
            </a:endParaRPr>
          </a:p>
        </p:txBody>
      </p:sp>
      <p:pic>
        <p:nvPicPr>
          <p:cNvPr id="1026" name="Picture 2" descr="NESGFOA Logo">
            <a:hlinkClick r:id="rId3"/>
            <a:extLst>
              <a:ext uri="{FF2B5EF4-FFF2-40B4-BE49-F238E27FC236}">
                <a16:creationId xmlns:a16="http://schemas.microsoft.com/office/drawing/2014/main" id="{83C39D2C-10A3-BA98-ECA1-DCE5A49545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507" y="549275"/>
            <a:ext cx="11455400" cy="241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>
            <a:extLst>
              <a:ext uri="{FF2B5EF4-FFF2-40B4-BE49-F238E27FC236}">
                <a16:creationId xmlns:a16="http://schemas.microsoft.com/office/drawing/2014/main" id="{F6FD6EED-3A9F-F116-12F5-109DCE8428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3616" y="5749810"/>
            <a:ext cx="258404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111111"/>
                </a:solidFill>
                <a:effectLst/>
                <a:latin typeface="Georgia" panose="02040502050405020303" pitchFamily="18" charset="0"/>
              </a:rPr>
              <a:t>  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2C7EAB-EB3C-1866-C73E-7F85FDF41DE2}"/>
              </a:ext>
            </a:extLst>
          </p:cNvPr>
          <p:cNvSpPr txBox="1"/>
          <p:nvPr/>
        </p:nvSpPr>
        <p:spPr>
          <a:xfrm>
            <a:off x="5625385" y="5342006"/>
            <a:ext cx="396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WWWWWWWWWWWWWWWWWW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19747E0-60A1-A09C-3447-ABA6C0318707}"/>
              </a:ext>
            </a:extLst>
          </p:cNvPr>
          <p:cNvSpPr txBox="1"/>
          <p:nvPr/>
        </p:nvSpPr>
        <p:spPr>
          <a:xfrm>
            <a:off x="6919443" y="5554558"/>
            <a:ext cx="396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WWWWWWWWWWWWWWWWWW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A65EA6-AF71-0AAF-F11D-55DFF6AEB66A}"/>
              </a:ext>
            </a:extLst>
          </p:cNvPr>
          <p:cNvSpPr txBox="1"/>
          <p:nvPr/>
        </p:nvSpPr>
        <p:spPr>
          <a:xfrm>
            <a:off x="7808890" y="5554558"/>
            <a:ext cx="396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WWWWWWWWWWWWWWWWWW</a:t>
            </a: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CEB797D8-E1B3-3198-D4CE-BC4DA3C9F74A}"/>
              </a:ext>
            </a:extLst>
          </p:cNvPr>
          <p:cNvSpPr txBox="1">
            <a:spLocks/>
          </p:cNvSpPr>
          <p:nvPr/>
        </p:nvSpPr>
        <p:spPr>
          <a:xfrm>
            <a:off x="1157468" y="146563"/>
            <a:ext cx="9587985" cy="57624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C82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     </a:t>
            </a:r>
            <a:r>
              <a:rPr lang="en-US" dirty="0">
                <a:solidFill>
                  <a:srgbClr val="002C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Fed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2C8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3073" name="Picture 1" descr="Supporting Image for Blog Post">
            <a:extLst>
              <a:ext uri="{FF2B5EF4-FFF2-40B4-BE49-F238E27FC236}">
                <a16:creationId xmlns:a16="http://schemas.microsoft.com/office/drawing/2014/main" id="{E1BEE8A1-F677-68B4-3140-945BD11AAE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468" y="1010934"/>
            <a:ext cx="9838481" cy="5412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67530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F5D9EC70-FB42-9E98-86D8-2E9C523779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>
                <a:latin typeface="Arial" panose="020B0604020202020204" pitchFamily="34" charset="0"/>
              </a:rPr>
              <a:t>    2024 General Economic Outlook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D90CE52-E33F-91F6-F8DF-DAA2404528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4034105"/>
            <a:ext cx="12165510" cy="8525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nherit"/>
              </a:rPr>
              <a:t>A picture of inflation peaks through history shows we've been here before.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nherit"/>
              </a:rPr>
              <a:t>  </a:t>
            </a:r>
            <a:r>
              <a:rPr kumimoji="0" lang="en-US" altLang="en-US" sz="5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nherit"/>
              </a:rPr>
              <a:t>        </a:t>
            </a:r>
            <a:b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nherit"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" name="Picture 2" descr=" This chart shows the year-over-year change in U.S. CPI excluding food and energy since 1958.&#10;">
            <a:extLst>
              <a:ext uri="{FF2B5EF4-FFF2-40B4-BE49-F238E27FC236}">
                <a16:creationId xmlns:a16="http://schemas.microsoft.com/office/drawing/2014/main" id="{2E4C7940-D470-F331-30CC-1BCFF05703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612469"/>
            <a:ext cx="11328400" cy="5633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7109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 This chart shows the year-over-year percent change in U.S. CPI excluding food and energy over the past four years.&#10;">
            <a:extLst>
              <a:ext uri="{FF2B5EF4-FFF2-40B4-BE49-F238E27FC236}">
                <a16:creationId xmlns:a16="http://schemas.microsoft.com/office/drawing/2014/main" id="{473DBE4C-6F5D-7368-755C-5742BA33AE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00" y="340962"/>
            <a:ext cx="11531600" cy="6044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10296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F5D9EC70-FB42-9E98-86D8-2E9C523779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>
                <a:latin typeface="Arial" panose="020B0604020202020204" pitchFamily="34" charset="0"/>
              </a:rPr>
              <a:t>    2024 General Economic Outlook </a:t>
            </a:r>
          </a:p>
        </p:txBody>
      </p:sp>
      <p:pic>
        <p:nvPicPr>
          <p:cNvPr id="8194" name="Picture 2" descr=" This chart shows the year over year change in U.S. CPI excluding shelter&#10;">
            <a:extLst>
              <a:ext uri="{FF2B5EF4-FFF2-40B4-BE49-F238E27FC236}">
                <a16:creationId xmlns:a16="http://schemas.microsoft.com/office/drawing/2014/main" id="{3A80A6CA-8EB7-9F7F-967E-663059F5CB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356461"/>
            <a:ext cx="11651712" cy="5889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73096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>
            <a:extLst>
              <a:ext uri="{FF2B5EF4-FFF2-40B4-BE49-F238E27FC236}">
                <a16:creationId xmlns:a16="http://schemas.microsoft.com/office/drawing/2014/main" id="{F6FD6EED-3A9F-F116-12F5-109DCE8428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3616" y="5749810"/>
            <a:ext cx="258404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111111"/>
                </a:solidFill>
                <a:effectLst/>
                <a:latin typeface="Georgia" panose="02040502050405020303" pitchFamily="18" charset="0"/>
              </a:rPr>
              <a:t>  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AC1CF4-ABBB-926D-E13E-355AE0F63F6D}"/>
              </a:ext>
            </a:extLst>
          </p:cNvPr>
          <p:cNvSpPr txBox="1"/>
          <p:nvPr/>
        </p:nvSpPr>
        <p:spPr>
          <a:xfrm>
            <a:off x="8040709" y="5380478"/>
            <a:ext cx="30222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WWWWWWWWWWWWW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36C872F-A610-3136-4889-E5190B1157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8482" y="408305"/>
            <a:ext cx="10275036" cy="60413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150BDED-FBDB-DA07-19C4-4B25AE3F7869}"/>
              </a:ext>
            </a:extLst>
          </p:cNvPr>
          <p:cNvSpPr txBox="1"/>
          <p:nvPr/>
        </p:nvSpPr>
        <p:spPr>
          <a:xfrm>
            <a:off x="8545274" y="5811365"/>
            <a:ext cx="2938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WWWWWWWWWWWWW</a:t>
            </a:r>
          </a:p>
        </p:txBody>
      </p:sp>
    </p:spTree>
    <p:extLst>
      <p:ext uri="{BB962C8B-B14F-4D97-AF65-F5344CB8AC3E}">
        <p14:creationId xmlns:p14="http://schemas.microsoft.com/office/powerpoint/2010/main" val="35399615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>
            <a:extLst>
              <a:ext uri="{FF2B5EF4-FFF2-40B4-BE49-F238E27FC236}">
                <a16:creationId xmlns:a16="http://schemas.microsoft.com/office/drawing/2014/main" id="{DBFC7303-3D9D-193B-130B-4242D28F9A8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27214" y="457200"/>
            <a:ext cx="8231187" cy="382588"/>
          </a:xfrm>
        </p:spPr>
        <p:txBody>
          <a:bodyPr>
            <a:normAutofit fontScale="90000"/>
          </a:bodyPr>
          <a:lstStyle/>
          <a:p>
            <a:r>
              <a:rPr lang="en-US" altLang="en-US" dirty="0">
                <a:latin typeface="Arial" panose="020B0604020202020204" pitchFamily="34" charset="0"/>
              </a:rPr>
              <a:t> </a:t>
            </a:r>
            <a:r>
              <a:rPr lang="en-US" altLang="en-US" sz="31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PCE Inflation </a:t>
            </a:r>
          </a:p>
        </p:txBody>
      </p:sp>
      <p:pic>
        <p:nvPicPr>
          <p:cNvPr id="6146" name="Picture 2">
            <a:hlinkClick r:id="rId3"/>
            <a:extLst>
              <a:ext uri="{FF2B5EF4-FFF2-40B4-BE49-F238E27FC236}">
                <a16:creationId xmlns:a16="http://schemas.microsoft.com/office/drawing/2014/main" id="{C958609D-D6C9-8540-F96F-D5CA507EB2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504" y="1609240"/>
            <a:ext cx="10174147" cy="4667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99864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F5D9EC70-FB42-9E98-86D8-2E9C523779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>
                <a:latin typeface="Arial" panose="020B0604020202020204" pitchFamily="34" charset="0"/>
              </a:rPr>
              <a:t>    2024 General Economic Outlook </a:t>
            </a:r>
          </a:p>
        </p:txBody>
      </p:sp>
    </p:spTree>
    <p:extLst>
      <p:ext uri="{BB962C8B-B14F-4D97-AF65-F5344CB8AC3E}">
        <p14:creationId xmlns:p14="http://schemas.microsoft.com/office/powerpoint/2010/main" val="41832895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>
            <a:extLst>
              <a:ext uri="{FF2B5EF4-FFF2-40B4-BE49-F238E27FC236}">
                <a16:creationId xmlns:a16="http://schemas.microsoft.com/office/drawing/2014/main" id="{F6FD6EED-3A9F-F116-12F5-109DCE8428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3616" y="5749810"/>
            <a:ext cx="258404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111111"/>
                </a:solidFill>
                <a:effectLst/>
                <a:latin typeface="Georgia" panose="02040502050405020303" pitchFamily="18" charset="0"/>
              </a:rPr>
              <a:t>  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801F268-B3DB-4AF8-9EA6-2A886C448FEB}"/>
              </a:ext>
            </a:extLst>
          </p:cNvPr>
          <p:cNvSpPr txBox="1"/>
          <p:nvPr/>
        </p:nvSpPr>
        <p:spPr>
          <a:xfrm>
            <a:off x="7945984" y="5379958"/>
            <a:ext cx="396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WWWWWWWWWWWWWWWWWW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795205-754C-FB96-E59C-6CE50493B6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900" y="1067698"/>
            <a:ext cx="9220200" cy="5611604"/>
          </a:xfrm>
          <a:prstGeom prst="rect">
            <a:avLst/>
          </a:prstGeom>
        </p:spPr>
      </p:pic>
      <p:sp>
        <p:nvSpPr>
          <p:cNvPr id="5" name="Title 3">
            <a:extLst>
              <a:ext uri="{FF2B5EF4-FFF2-40B4-BE49-F238E27FC236}">
                <a16:creationId xmlns:a16="http://schemas.microsoft.com/office/drawing/2014/main" id="{6EE09EE2-93A7-3803-47C6-AB3D903D2E5C}"/>
              </a:ext>
            </a:extLst>
          </p:cNvPr>
          <p:cNvSpPr txBox="1">
            <a:spLocks/>
          </p:cNvSpPr>
          <p:nvPr/>
        </p:nvSpPr>
        <p:spPr>
          <a:xfrm>
            <a:off x="565218" y="400087"/>
            <a:ext cx="10515600" cy="57624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C82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             US Employment</a:t>
            </a:r>
          </a:p>
        </p:txBody>
      </p:sp>
    </p:spTree>
    <p:extLst>
      <p:ext uri="{BB962C8B-B14F-4D97-AF65-F5344CB8AC3E}">
        <p14:creationId xmlns:p14="http://schemas.microsoft.com/office/powerpoint/2010/main" val="2401463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>
            <a:extLst>
              <a:ext uri="{FF2B5EF4-FFF2-40B4-BE49-F238E27FC236}">
                <a16:creationId xmlns:a16="http://schemas.microsoft.com/office/drawing/2014/main" id="{F6FD6EED-3A9F-F116-12F5-109DCE8428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3616" y="5749810"/>
            <a:ext cx="258404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111111"/>
                </a:solidFill>
                <a:effectLst/>
                <a:latin typeface="Georgia" panose="02040502050405020303" pitchFamily="18" charset="0"/>
              </a:rPr>
              <a:t>  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801F268-B3DB-4AF8-9EA6-2A886C448FEB}"/>
              </a:ext>
            </a:extLst>
          </p:cNvPr>
          <p:cNvSpPr txBox="1"/>
          <p:nvPr/>
        </p:nvSpPr>
        <p:spPr>
          <a:xfrm>
            <a:off x="7945984" y="5379958"/>
            <a:ext cx="396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WWWWWWWWWWWWWWWWWW</a:t>
            </a: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6EE09EE2-93A7-3803-47C6-AB3D903D2E5C}"/>
              </a:ext>
            </a:extLst>
          </p:cNvPr>
          <p:cNvSpPr txBox="1">
            <a:spLocks/>
          </p:cNvSpPr>
          <p:nvPr/>
        </p:nvSpPr>
        <p:spPr>
          <a:xfrm>
            <a:off x="565218" y="400087"/>
            <a:ext cx="10515600" cy="57624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C82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            US Employment</a:t>
            </a:r>
          </a:p>
        </p:txBody>
      </p:sp>
      <p:pic>
        <p:nvPicPr>
          <p:cNvPr id="7170" name="Picture 2">
            <a:hlinkClick r:id="rId2"/>
            <a:extLst>
              <a:ext uri="{FF2B5EF4-FFF2-40B4-BE49-F238E27FC236}">
                <a16:creationId xmlns:a16="http://schemas.microsoft.com/office/drawing/2014/main" id="{C5626B03-7F8A-1431-EE97-EAB50B07CC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296" y="1444376"/>
            <a:ext cx="9201873" cy="4640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6961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>
            <a:extLst>
              <a:ext uri="{FF2B5EF4-FFF2-40B4-BE49-F238E27FC236}">
                <a16:creationId xmlns:a16="http://schemas.microsoft.com/office/drawing/2014/main" id="{F6FD6EED-3A9F-F116-12F5-109DCE8428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3616" y="5749810"/>
            <a:ext cx="258404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111111"/>
                </a:solidFill>
                <a:effectLst/>
                <a:latin typeface="Georgia" panose="02040502050405020303" pitchFamily="18" charset="0"/>
              </a:rPr>
              <a:t>  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2C7EAB-EB3C-1866-C73E-7F85FDF41DE2}"/>
              </a:ext>
            </a:extLst>
          </p:cNvPr>
          <p:cNvSpPr txBox="1"/>
          <p:nvPr/>
        </p:nvSpPr>
        <p:spPr>
          <a:xfrm>
            <a:off x="5625385" y="5342006"/>
            <a:ext cx="396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WWWWWWWWWWWWWWWWWW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19747E0-60A1-A09C-3447-ABA6C0318707}"/>
              </a:ext>
            </a:extLst>
          </p:cNvPr>
          <p:cNvSpPr txBox="1"/>
          <p:nvPr/>
        </p:nvSpPr>
        <p:spPr>
          <a:xfrm>
            <a:off x="6919443" y="5554558"/>
            <a:ext cx="396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WWWWWWWWWWWWWWWWWW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A65EA6-AF71-0AAF-F11D-55DFF6AEB66A}"/>
              </a:ext>
            </a:extLst>
          </p:cNvPr>
          <p:cNvSpPr txBox="1"/>
          <p:nvPr/>
        </p:nvSpPr>
        <p:spPr>
          <a:xfrm>
            <a:off x="7808890" y="5554558"/>
            <a:ext cx="396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WWWWWWWWWWWWWWWWWW</a:t>
            </a: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CEB797D8-E1B3-3198-D4CE-BC4DA3C9F74A}"/>
              </a:ext>
            </a:extLst>
          </p:cNvPr>
          <p:cNvSpPr txBox="1">
            <a:spLocks/>
          </p:cNvSpPr>
          <p:nvPr/>
        </p:nvSpPr>
        <p:spPr>
          <a:xfrm>
            <a:off x="644036" y="434686"/>
            <a:ext cx="9587985" cy="57624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C82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     </a:t>
            </a:r>
            <a:r>
              <a:rPr lang="en-US" sz="2800" dirty="0">
                <a:solidFill>
                  <a:srgbClr val="002C82"/>
                </a:solidFill>
              </a:rPr>
              <a:t>Employment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C82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 </a:t>
            </a:r>
          </a:p>
        </p:txBody>
      </p:sp>
      <p:pic>
        <p:nvPicPr>
          <p:cNvPr id="5121" name="Picture 1">
            <a:extLst>
              <a:ext uri="{FF2B5EF4-FFF2-40B4-BE49-F238E27FC236}">
                <a16:creationId xmlns:a16="http://schemas.microsoft.com/office/drawing/2014/main" id="{AD9CD50A-4377-BDB0-4BE8-2BA1C037FB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035" y="1146662"/>
            <a:ext cx="10237807" cy="5427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32594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F5D9EC70-FB42-9E98-86D8-2E9C523779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25684" y="192590"/>
            <a:ext cx="10515600" cy="1078222"/>
          </a:xfrm>
        </p:spPr>
        <p:txBody>
          <a:bodyPr>
            <a:normAutofit/>
          </a:bodyPr>
          <a:lstStyle/>
          <a:p>
            <a:r>
              <a:rPr lang="en-US" altLang="en-US" dirty="0">
                <a:latin typeface="Arial" panose="020B0604020202020204" pitchFamily="34" charset="0"/>
              </a:rPr>
              <a:t>  2023 Economic Outlook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6259BA1-8DF6-809B-09DB-32F01A6C3D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145841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pic>
        <p:nvPicPr>
          <p:cNvPr id="1025" name="Picture 6" descr="Image preview">
            <a:extLst>
              <a:ext uri="{FF2B5EF4-FFF2-40B4-BE49-F238E27FC236}">
                <a16:creationId xmlns:a16="http://schemas.microsoft.com/office/drawing/2014/main" id="{BBEC2455-A8F8-6C2C-CF8B-3504FB3DB9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6123" y="1270812"/>
            <a:ext cx="7523544" cy="520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92519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>
            <a:extLst>
              <a:ext uri="{FF2B5EF4-FFF2-40B4-BE49-F238E27FC236}">
                <a16:creationId xmlns:a16="http://schemas.microsoft.com/office/drawing/2014/main" id="{F6FD6EED-3A9F-F116-12F5-109DCE8428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3616" y="5749810"/>
            <a:ext cx="258404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111111"/>
                </a:solidFill>
                <a:effectLst/>
                <a:latin typeface="Georgia" panose="02040502050405020303" pitchFamily="18" charset="0"/>
              </a:rPr>
              <a:t>  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2C7EAB-EB3C-1866-C73E-7F85FDF41DE2}"/>
              </a:ext>
            </a:extLst>
          </p:cNvPr>
          <p:cNvSpPr txBox="1"/>
          <p:nvPr/>
        </p:nvSpPr>
        <p:spPr>
          <a:xfrm>
            <a:off x="5625385" y="5342006"/>
            <a:ext cx="396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WWWWWWWWWWWWWWWWWW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19747E0-60A1-A09C-3447-ABA6C0318707}"/>
              </a:ext>
            </a:extLst>
          </p:cNvPr>
          <p:cNvSpPr txBox="1"/>
          <p:nvPr/>
        </p:nvSpPr>
        <p:spPr>
          <a:xfrm>
            <a:off x="6919443" y="5554558"/>
            <a:ext cx="396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WWWWWWWWWWWWWWWWWW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A65EA6-AF71-0AAF-F11D-55DFF6AEB66A}"/>
              </a:ext>
            </a:extLst>
          </p:cNvPr>
          <p:cNvSpPr txBox="1"/>
          <p:nvPr/>
        </p:nvSpPr>
        <p:spPr>
          <a:xfrm>
            <a:off x="7808890" y="5554558"/>
            <a:ext cx="396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WWWWWWWWWWWWWWWWWW</a:t>
            </a: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CEB797D8-E1B3-3198-D4CE-BC4DA3C9F74A}"/>
              </a:ext>
            </a:extLst>
          </p:cNvPr>
          <p:cNvSpPr txBox="1">
            <a:spLocks/>
          </p:cNvSpPr>
          <p:nvPr/>
        </p:nvSpPr>
        <p:spPr>
          <a:xfrm>
            <a:off x="542020" y="553687"/>
            <a:ext cx="9587985" cy="57624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C82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     </a:t>
            </a:r>
            <a:r>
              <a:rPr lang="en-US" sz="2800" dirty="0">
                <a:solidFill>
                  <a:srgbClr val="002C82"/>
                </a:solidFill>
              </a:rPr>
              <a:t> Unemploym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C82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ent </a:t>
            </a:r>
          </a:p>
        </p:txBody>
      </p:sp>
      <p:pic>
        <p:nvPicPr>
          <p:cNvPr id="4097" name="Picture 1">
            <a:extLst>
              <a:ext uri="{FF2B5EF4-FFF2-40B4-BE49-F238E27FC236}">
                <a16:creationId xmlns:a16="http://schemas.microsoft.com/office/drawing/2014/main" id="{B49B3860-DEB1-C79F-B52A-D7B5CFC3BB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205" y="1391644"/>
            <a:ext cx="10648709" cy="5031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40589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>
            <a:extLst>
              <a:ext uri="{FF2B5EF4-FFF2-40B4-BE49-F238E27FC236}">
                <a16:creationId xmlns:a16="http://schemas.microsoft.com/office/drawing/2014/main" id="{F6FD6EED-3A9F-F116-12F5-109DCE8428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3616" y="5749810"/>
            <a:ext cx="258404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111111"/>
                </a:solidFill>
                <a:effectLst/>
                <a:latin typeface="Georgia" panose="02040502050405020303" pitchFamily="18" charset="0"/>
              </a:rPr>
              <a:t>  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8AEA57B-915C-C812-CD86-502F59D9033D}"/>
              </a:ext>
            </a:extLst>
          </p:cNvPr>
          <p:cNvSpPr txBox="1"/>
          <p:nvPr/>
        </p:nvSpPr>
        <p:spPr>
          <a:xfrm>
            <a:off x="7833539" y="5857603"/>
            <a:ext cx="396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WWWWWWWWWWWWWWWWWW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7736B3B-0344-C250-254A-D80D021B48AC}"/>
              </a:ext>
            </a:extLst>
          </p:cNvPr>
          <p:cNvSpPr txBox="1"/>
          <p:nvPr/>
        </p:nvSpPr>
        <p:spPr>
          <a:xfrm>
            <a:off x="7833539" y="6042269"/>
            <a:ext cx="396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WWWWWWWWWWWWWWWWWW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3E97BD0-341C-943D-BCE7-9BFFA4652F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667" y="1024790"/>
            <a:ext cx="10272666" cy="5671248"/>
          </a:xfrm>
          <a:prstGeom prst="rect">
            <a:avLst/>
          </a:prstGeom>
        </p:spPr>
      </p:pic>
      <p:sp>
        <p:nvSpPr>
          <p:cNvPr id="6" name="Title 3">
            <a:extLst>
              <a:ext uri="{FF2B5EF4-FFF2-40B4-BE49-F238E27FC236}">
                <a16:creationId xmlns:a16="http://schemas.microsoft.com/office/drawing/2014/main" id="{BCD15957-D758-4DDC-8709-1CE3CAA9DC9E}"/>
              </a:ext>
            </a:extLst>
          </p:cNvPr>
          <p:cNvSpPr txBox="1">
            <a:spLocks/>
          </p:cNvSpPr>
          <p:nvPr/>
        </p:nvSpPr>
        <p:spPr>
          <a:xfrm>
            <a:off x="412818" y="247687"/>
            <a:ext cx="10515600" cy="57624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C82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              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C82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Record </a:t>
            </a:r>
            <a:r>
              <a:rPr lang="en-US" sz="2800" b="1" dirty="0">
                <a:solidFill>
                  <a:srgbClr val="002C82"/>
                </a:solidFill>
              </a:rPr>
              <a:t>Household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C82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Net Worth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34B98C2-89CA-98AB-F107-85372C796C1D}"/>
              </a:ext>
            </a:extLst>
          </p:cNvPr>
          <p:cNvSpPr txBox="1"/>
          <p:nvPr/>
        </p:nvSpPr>
        <p:spPr>
          <a:xfrm>
            <a:off x="7411006" y="6326706"/>
            <a:ext cx="396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WWWWWWWWWWWWWWWWWW</a:t>
            </a:r>
          </a:p>
        </p:txBody>
      </p:sp>
    </p:spTree>
    <p:extLst>
      <p:ext uri="{BB962C8B-B14F-4D97-AF65-F5344CB8AC3E}">
        <p14:creationId xmlns:p14="http://schemas.microsoft.com/office/powerpoint/2010/main" val="40947356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>
            <a:extLst>
              <a:ext uri="{FF2B5EF4-FFF2-40B4-BE49-F238E27FC236}">
                <a16:creationId xmlns:a16="http://schemas.microsoft.com/office/drawing/2014/main" id="{F6FD6EED-3A9F-F116-12F5-109DCE8428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3616" y="5749810"/>
            <a:ext cx="258404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111111"/>
                </a:solidFill>
                <a:effectLst/>
                <a:latin typeface="Georgia" panose="02040502050405020303" pitchFamily="18" charset="0"/>
              </a:rPr>
              <a:t>  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FC9E7DA-44AF-1BE8-1A4A-583053D88AC3}"/>
              </a:ext>
            </a:extLst>
          </p:cNvPr>
          <p:cNvSpPr txBox="1"/>
          <p:nvPr/>
        </p:nvSpPr>
        <p:spPr>
          <a:xfrm>
            <a:off x="7505700" y="5565144"/>
            <a:ext cx="396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WWWWWWWWWWWWWWWWWW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C88B5DE-AD92-EC45-605C-7D0F07B7D424}"/>
              </a:ext>
            </a:extLst>
          </p:cNvPr>
          <p:cNvSpPr txBox="1"/>
          <p:nvPr/>
        </p:nvSpPr>
        <p:spPr>
          <a:xfrm>
            <a:off x="8131096" y="5623165"/>
            <a:ext cx="396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WWWWWWWWWWWWWWWWWW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89547D-08A9-E1AA-7E83-BE4947FC1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000" y="486610"/>
            <a:ext cx="10414000" cy="613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3389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 descr="A table with numbers and a few words&#10;&#10;Description automatically generated with medium confidence">
            <a:extLst>
              <a:ext uri="{FF2B5EF4-FFF2-40B4-BE49-F238E27FC236}">
                <a16:creationId xmlns:a16="http://schemas.microsoft.com/office/drawing/2014/main" id="{E0A0AD17-2CED-8FE9-A98D-F1ABE7C9D5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93"/>
          <a:stretch>
            <a:fillRect/>
          </a:stretch>
        </p:blipFill>
        <p:spPr bwMode="auto">
          <a:xfrm>
            <a:off x="1974918" y="1684643"/>
            <a:ext cx="8242164" cy="263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3">
            <a:extLst>
              <a:ext uri="{FF2B5EF4-FFF2-40B4-BE49-F238E27FC236}">
                <a16:creationId xmlns:a16="http://schemas.microsoft.com/office/drawing/2014/main" id="{0ADA0B12-8193-2161-F58A-3C87DAD0C6CF}"/>
              </a:ext>
            </a:extLst>
          </p:cNvPr>
          <p:cNvSpPr txBox="1">
            <a:spLocks/>
          </p:cNvSpPr>
          <p:nvPr/>
        </p:nvSpPr>
        <p:spPr>
          <a:xfrm>
            <a:off x="412818" y="338217"/>
            <a:ext cx="10515600" cy="57624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C82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US Credit Card Debt</a:t>
            </a: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B97A6CA2-A3DB-F9A4-AFFA-8DF20C21E518}"/>
              </a:ext>
            </a:extLst>
          </p:cNvPr>
          <p:cNvSpPr txBox="1">
            <a:spLocks/>
          </p:cNvSpPr>
          <p:nvPr/>
        </p:nvSpPr>
        <p:spPr>
          <a:xfrm>
            <a:off x="8813868" y="6245382"/>
            <a:ext cx="2451168" cy="27911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R="0" lvl="0" indent="0" algn="r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1pPr>
          </a:lstStyle>
          <a:p>
            <a:r>
              <a:rPr lang="en-US" dirty="0"/>
              <a:t>Ycharts</a:t>
            </a:r>
          </a:p>
        </p:txBody>
      </p:sp>
    </p:spTree>
    <p:extLst>
      <p:ext uri="{BB962C8B-B14F-4D97-AF65-F5344CB8AC3E}">
        <p14:creationId xmlns:p14="http://schemas.microsoft.com/office/powerpoint/2010/main" val="35982460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hlinkClick r:id="rId2"/>
            <a:extLst>
              <a:ext uri="{FF2B5EF4-FFF2-40B4-BE49-F238E27FC236}">
                <a16:creationId xmlns:a16="http://schemas.microsoft.com/office/drawing/2014/main" id="{247A2389-590D-F3EF-2A82-4E9CA2C943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75" r="6833" b="11661"/>
          <a:stretch/>
        </p:blipFill>
        <p:spPr bwMode="auto">
          <a:xfrm>
            <a:off x="3101355" y="914465"/>
            <a:ext cx="5989290" cy="5661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3">
            <a:extLst>
              <a:ext uri="{FF2B5EF4-FFF2-40B4-BE49-F238E27FC236}">
                <a16:creationId xmlns:a16="http://schemas.microsoft.com/office/drawing/2014/main" id="{D5F8ADA1-C3DC-AD6F-170B-5CEC2855F98C}"/>
              </a:ext>
            </a:extLst>
          </p:cNvPr>
          <p:cNvSpPr txBox="1">
            <a:spLocks/>
          </p:cNvSpPr>
          <p:nvPr/>
        </p:nvSpPr>
        <p:spPr>
          <a:xfrm>
            <a:off x="8813868" y="6245382"/>
            <a:ext cx="2451168" cy="27911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R="0" lvl="0" indent="0" algn="r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1pPr>
          </a:lstStyle>
          <a:p>
            <a:r>
              <a:rPr lang="en-US" dirty="0"/>
              <a:t>Federal Reserve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1632698-B3B3-89A2-7DF3-2F2397C43163}"/>
              </a:ext>
            </a:extLst>
          </p:cNvPr>
          <p:cNvSpPr txBox="1">
            <a:spLocks/>
          </p:cNvSpPr>
          <p:nvPr/>
        </p:nvSpPr>
        <p:spPr>
          <a:xfrm>
            <a:off x="412818" y="338217"/>
            <a:ext cx="10852218" cy="57624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C82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       Baby Boomers Hold Half of the Nation’s $140 Trillion in Wealth</a:t>
            </a:r>
          </a:p>
        </p:txBody>
      </p:sp>
    </p:spTree>
    <p:extLst>
      <p:ext uri="{BB962C8B-B14F-4D97-AF65-F5344CB8AC3E}">
        <p14:creationId xmlns:p14="http://schemas.microsoft.com/office/powerpoint/2010/main" val="19260218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>
            <a:extLst>
              <a:ext uri="{FF2B5EF4-FFF2-40B4-BE49-F238E27FC236}">
                <a16:creationId xmlns:a16="http://schemas.microsoft.com/office/drawing/2014/main" id="{F6FD6EED-3A9F-F116-12F5-109DCE8428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3616" y="5749810"/>
            <a:ext cx="258404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111111"/>
                </a:solidFill>
                <a:effectLst/>
                <a:latin typeface="Georgia" panose="02040502050405020303" pitchFamily="18" charset="0"/>
              </a:rPr>
              <a:t>  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2C7EAB-EB3C-1866-C73E-7F85FDF41DE2}"/>
              </a:ext>
            </a:extLst>
          </p:cNvPr>
          <p:cNvSpPr txBox="1"/>
          <p:nvPr/>
        </p:nvSpPr>
        <p:spPr>
          <a:xfrm>
            <a:off x="5625385" y="5342006"/>
            <a:ext cx="396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WWWWWWWWWWWWWWWWWW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19747E0-60A1-A09C-3447-ABA6C0318707}"/>
              </a:ext>
            </a:extLst>
          </p:cNvPr>
          <p:cNvSpPr txBox="1"/>
          <p:nvPr/>
        </p:nvSpPr>
        <p:spPr>
          <a:xfrm>
            <a:off x="6919443" y="5554558"/>
            <a:ext cx="396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WWWWWWWWWWWWWWWWWW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A65EA6-AF71-0AAF-F11D-55DFF6AEB66A}"/>
              </a:ext>
            </a:extLst>
          </p:cNvPr>
          <p:cNvSpPr txBox="1"/>
          <p:nvPr/>
        </p:nvSpPr>
        <p:spPr>
          <a:xfrm>
            <a:off x="7808890" y="5554558"/>
            <a:ext cx="396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WWWWWWWWWWWWWWWWWW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B73F9E97-0B6D-467B-AE80-A6A788F312B3}"/>
              </a:ext>
            </a:extLst>
          </p:cNvPr>
          <p:cNvSpPr txBox="1">
            <a:spLocks/>
          </p:cNvSpPr>
          <p:nvPr/>
        </p:nvSpPr>
        <p:spPr>
          <a:xfrm>
            <a:off x="412818" y="247687"/>
            <a:ext cx="10515600" cy="57624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002C82"/>
                </a:solidFill>
              </a:rPr>
              <a:t>              US Manufacturing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C82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j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C5D9F27-1527-3098-D41D-108585B5B1F3}"/>
              </a:ext>
            </a:extLst>
          </p:cNvPr>
          <p:cNvSpPr txBox="1"/>
          <p:nvPr/>
        </p:nvSpPr>
        <p:spPr>
          <a:xfrm>
            <a:off x="8587507" y="5526672"/>
            <a:ext cx="2938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WWWWWWWWWWWWW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7FAE00B1-9E91-7205-3326-CEC62F17F3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528" y="1006475"/>
            <a:ext cx="10405640" cy="5603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05432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>
            <a:extLst>
              <a:ext uri="{FF2B5EF4-FFF2-40B4-BE49-F238E27FC236}">
                <a16:creationId xmlns:a16="http://schemas.microsoft.com/office/drawing/2014/main" id="{F6FD6EED-3A9F-F116-12F5-109DCE8428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3616" y="5749810"/>
            <a:ext cx="258404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111111"/>
                </a:solidFill>
                <a:effectLst/>
                <a:latin typeface="Georgia" panose="02040502050405020303" pitchFamily="18" charset="0"/>
              </a:rPr>
              <a:t>  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2C7EAB-EB3C-1866-C73E-7F85FDF41DE2}"/>
              </a:ext>
            </a:extLst>
          </p:cNvPr>
          <p:cNvSpPr txBox="1"/>
          <p:nvPr/>
        </p:nvSpPr>
        <p:spPr>
          <a:xfrm>
            <a:off x="5625385" y="5342006"/>
            <a:ext cx="396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WWWWWWWWWWWWWWWWWW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19747E0-60A1-A09C-3447-ABA6C0318707}"/>
              </a:ext>
            </a:extLst>
          </p:cNvPr>
          <p:cNvSpPr txBox="1"/>
          <p:nvPr/>
        </p:nvSpPr>
        <p:spPr>
          <a:xfrm>
            <a:off x="6919443" y="5554558"/>
            <a:ext cx="396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WWWWWWWWWWWWWWWWWW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A65EA6-AF71-0AAF-F11D-55DFF6AEB66A}"/>
              </a:ext>
            </a:extLst>
          </p:cNvPr>
          <p:cNvSpPr txBox="1"/>
          <p:nvPr/>
        </p:nvSpPr>
        <p:spPr>
          <a:xfrm>
            <a:off x="7808890" y="5554558"/>
            <a:ext cx="396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WWWWWWWWWWWWWWWWWW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B73F9E97-0B6D-467B-AE80-A6A788F312B3}"/>
              </a:ext>
            </a:extLst>
          </p:cNvPr>
          <p:cNvSpPr txBox="1">
            <a:spLocks/>
          </p:cNvSpPr>
          <p:nvPr/>
        </p:nvSpPr>
        <p:spPr>
          <a:xfrm>
            <a:off x="412818" y="247687"/>
            <a:ext cx="10515600" cy="57624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002C82"/>
                </a:solidFill>
              </a:rPr>
              <a:t>            US Services Sector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C82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j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37107EF-448D-C959-E08D-5FABC2E2F07B}"/>
              </a:ext>
            </a:extLst>
          </p:cNvPr>
          <p:cNvSpPr txBox="1"/>
          <p:nvPr/>
        </p:nvSpPr>
        <p:spPr>
          <a:xfrm>
            <a:off x="8900643" y="5632948"/>
            <a:ext cx="2938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WWWWWWWWWWWWW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33300A05-D38F-F6F4-3A10-FE16681C66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377" y="934111"/>
            <a:ext cx="10324618" cy="5676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41618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>
            <a:extLst>
              <a:ext uri="{FF2B5EF4-FFF2-40B4-BE49-F238E27FC236}">
                <a16:creationId xmlns:a16="http://schemas.microsoft.com/office/drawing/2014/main" id="{F6FD6EED-3A9F-F116-12F5-109DCE8428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3616" y="5749810"/>
            <a:ext cx="258404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111111"/>
                </a:solidFill>
                <a:effectLst/>
                <a:latin typeface="Georgia" panose="02040502050405020303" pitchFamily="18" charset="0"/>
              </a:rPr>
              <a:t>  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F1023F49-1FAE-2AF4-37EF-CF69B699AC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03" b="7307"/>
          <a:stretch/>
        </p:blipFill>
        <p:spPr bwMode="auto">
          <a:xfrm>
            <a:off x="722027" y="1115831"/>
            <a:ext cx="10747947" cy="4988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3">
            <a:extLst>
              <a:ext uri="{FF2B5EF4-FFF2-40B4-BE49-F238E27FC236}">
                <a16:creationId xmlns:a16="http://schemas.microsoft.com/office/drawing/2014/main" id="{73CD0226-6DA8-2B19-0F39-ED20F17D8C70}"/>
              </a:ext>
            </a:extLst>
          </p:cNvPr>
          <p:cNvSpPr txBox="1">
            <a:spLocks/>
          </p:cNvSpPr>
          <p:nvPr/>
        </p:nvSpPr>
        <p:spPr>
          <a:xfrm>
            <a:off x="412818" y="247687"/>
            <a:ext cx="10515600" cy="57624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C82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New Privately-Owned Housing Units Started: Single Family Units</a:t>
            </a: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87784D2A-85A5-63F2-7F93-23A8DB6AE618}"/>
              </a:ext>
            </a:extLst>
          </p:cNvPr>
          <p:cNvSpPr txBox="1">
            <a:spLocks/>
          </p:cNvSpPr>
          <p:nvPr/>
        </p:nvSpPr>
        <p:spPr>
          <a:xfrm>
            <a:off x="8585200" y="6245382"/>
            <a:ext cx="2679836" cy="2945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R="0" lvl="0" indent="0" algn="r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1pPr>
          </a:lstStyle>
          <a:p>
            <a:r>
              <a:rPr lang="en-US" dirty="0"/>
              <a:t>Census; HUD</a:t>
            </a:r>
          </a:p>
        </p:txBody>
      </p:sp>
    </p:spTree>
    <p:extLst>
      <p:ext uri="{BB962C8B-B14F-4D97-AF65-F5344CB8AC3E}">
        <p14:creationId xmlns:p14="http://schemas.microsoft.com/office/powerpoint/2010/main" val="41758588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>
            <a:extLst>
              <a:ext uri="{FF2B5EF4-FFF2-40B4-BE49-F238E27FC236}">
                <a16:creationId xmlns:a16="http://schemas.microsoft.com/office/drawing/2014/main" id="{F6FD6EED-3A9F-F116-12F5-109DCE8428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3616" y="5749810"/>
            <a:ext cx="258404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111111"/>
                </a:solidFill>
                <a:effectLst/>
                <a:latin typeface="Georgia" panose="02040502050405020303" pitchFamily="18" charset="0"/>
              </a:rPr>
              <a:t>  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2C7EAB-EB3C-1866-C73E-7F85FDF41DE2}"/>
              </a:ext>
            </a:extLst>
          </p:cNvPr>
          <p:cNvSpPr txBox="1"/>
          <p:nvPr/>
        </p:nvSpPr>
        <p:spPr>
          <a:xfrm>
            <a:off x="5625385" y="5342006"/>
            <a:ext cx="396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WWWWWWWWWWWWWWWWWW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19747E0-60A1-A09C-3447-ABA6C0318707}"/>
              </a:ext>
            </a:extLst>
          </p:cNvPr>
          <p:cNvSpPr txBox="1"/>
          <p:nvPr/>
        </p:nvSpPr>
        <p:spPr>
          <a:xfrm>
            <a:off x="6919443" y="5554558"/>
            <a:ext cx="396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WWWWWWWWWWWWWWWWWW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A65EA6-AF71-0AAF-F11D-55DFF6AEB66A}"/>
              </a:ext>
            </a:extLst>
          </p:cNvPr>
          <p:cNvSpPr txBox="1"/>
          <p:nvPr/>
        </p:nvSpPr>
        <p:spPr>
          <a:xfrm>
            <a:off x="7808890" y="5554558"/>
            <a:ext cx="396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WWWWWWWWWWWWWWWWWW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B73F9E97-0B6D-467B-AE80-A6A788F312B3}"/>
              </a:ext>
            </a:extLst>
          </p:cNvPr>
          <p:cNvSpPr txBox="1">
            <a:spLocks/>
          </p:cNvSpPr>
          <p:nvPr/>
        </p:nvSpPr>
        <p:spPr>
          <a:xfrm>
            <a:off x="412818" y="247687"/>
            <a:ext cx="10515600" cy="57624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002C82"/>
                </a:solidFill>
              </a:rPr>
              <a:t>            Commercial Real Estate – Architecture Billings Index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C82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j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A24D0F4-8DC8-738A-E62B-DE8A24C8D9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033" b="2874"/>
          <a:stretch/>
        </p:blipFill>
        <p:spPr>
          <a:xfrm>
            <a:off x="1314450" y="779232"/>
            <a:ext cx="9563100" cy="6012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4795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>
            <a:extLst>
              <a:ext uri="{FF2B5EF4-FFF2-40B4-BE49-F238E27FC236}">
                <a16:creationId xmlns:a16="http://schemas.microsoft.com/office/drawing/2014/main" id="{F6FD6EED-3A9F-F116-12F5-109DCE8428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3616" y="5749810"/>
            <a:ext cx="258404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111111"/>
                </a:solidFill>
                <a:effectLst/>
                <a:latin typeface="Georgia" panose="02040502050405020303" pitchFamily="18" charset="0"/>
              </a:rPr>
              <a:t>  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AC1CF4-ABBB-926D-E13E-355AE0F63F6D}"/>
              </a:ext>
            </a:extLst>
          </p:cNvPr>
          <p:cNvSpPr txBox="1"/>
          <p:nvPr/>
        </p:nvSpPr>
        <p:spPr>
          <a:xfrm>
            <a:off x="8040709" y="5380478"/>
            <a:ext cx="30222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WWWWWWWWWWWWW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50BDED-FBDB-DA07-19C4-4B25AE3F7869}"/>
              </a:ext>
            </a:extLst>
          </p:cNvPr>
          <p:cNvSpPr txBox="1"/>
          <p:nvPr/>
        </p:nvSpPr>
        <p:spPr>
          <a:xfrm>
            <a:off x="8545274" y="5811365"/>
            <a:ext cx="2938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WWWWWWWWWWWWW</a:t>
            </a:r>
          </a:p>
        </p:txBody>
      </p:sp>
      <p:pic>
        <p:nvPicPr>
          <p:cNvPr id="5" name="Picture 4" descr="A graph showing the growth of the stock market&#10;&#10;Description automatically generated">
            <a:extLst>
              <a:ext uri="{FF2B5EF4-FFF2-40B4-BE49-F238E27FC236}">
                <a16:creationId xmlns:a16="http://schemas.microsoft.com/office/drawing/2014/main" id="{FEABCCC2-FA96-ABB5-CBB4-3813561D05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659" y="532435"/>
            <a:ext cx="10680829" cy="5949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6170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F5D9EC70-FB42-9E98-86D8-2E9C523779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>
                <a:latin typeface="Arial" panose="020B0604020202020204" pitchFamily="34" charset="0"/>
              </a:rPr>
              <a:t>    2024 General Economic Outlook </a:t>
            </a:r>
          </a:p>
        </p:txBody>
      </p:sp>
      <p:sp>
        <p:nvSpPr>
          <p:cNvPr id="2" name="TextBox 4">
            <a:extLst>
              <a:ext uri="{FF2B5EF4-FFF2-40B4-BE49-F238E27FC236}">
                <a16:creationId xmlns:a16="http://schemas.microsoft.com/office/drawing/2014/main" id="{2FC5350B-4FE1-C92F-311F-ECABA0D45B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4803" y="1712877"/>
            <a:ext cx="7620000" cy="477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Clr>
                <a:schemeClr val="tx2"/>
              </a:buClr>
              <a:buChar char="•"/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AutoNum type="alphaLcParenR"/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–"/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»"/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</a:pPr>
            <a:r>
              <a:rPr lang="en-US" altLang="en-US" dirty="0">
                <a:solidFill>
                  <a:srgbClr val="040404"/>
                </a:solidFill>
                <a:latin typeface="Arial" panose="020B0604020202020204" pitchFamily="34" charset="0"/>
              </a:rPr>
              <a:t>Recession Likely</a:t>
            </a:r>
          </a:p>
          <a:p>
            <a:pPr eaLnBrk="1" hangingPunct="1">
              <a:spcBef>
                <a:spcPct val="0"/>
              </a:spcBef>
              <a:buClrTx/>
            </a:pPr>
            <a:endParaRPr lang="en-US" altLang="en-US" dirty="0">
              <a:solidFill>
                <a:srgbClr val="040404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</a:pPr>
            <a:r>
              <a:rPr lang="en-US" altLang="en-US" dirty="0">
                <a:solidFill>
                  <a:srgbClr val="040404"/>
                </a:solidFill>
                <a:latin typeface="Arial" panose="020B0604020202020204" pitchFamily="34" charset="0"/>
              </a:rPr>
              <a:t>Will Fed Remain in “Time Out” Mode?</a:t>
            </a:r>
          </a:p>
          <a:p>
            <a:pPr eaLnBrk="1" hangingPunct="1">
              <a:spcBef>
                <a:spcPct val="0"/>
              </a:spcBef>
              <a:buClrTx/>
            </a:pPr>
            <a:endParaRPr lang="en-US" altLang="en-US" dirty="0">
              <a:solidFill>
                <a:srgbClr val="040404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</a:pPr>
            <a:r>
              <a:rPr lang="en-US" altLang="en-US" dirty="0">
                <a:solidFill>
                  <a:srgbClr val="040404"/>
                </a:solidFill>
                <a:latin typeface="Arial" panose="020B0604020202020204" pitchFamily="34" charset="0"/>
              </a:rPr>
              <a:t>Will Employment and Wages Support Consumer Spending?</a:t>
            </a:r>
          </a:p>
          <a:p>
            <a:pPr eaLnBrk="1" hangingPunct="1">
              <a:spcBef>
                <a:spcPct val="0"/>
              </a:spcBef>
              <a:buClrTx/>
            </a:pPr>
            <a:endParaRPr lang="en-US" altLang="en-US" dirty="0">
              <a:solidFill>
                <a:srgbClr val="040404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</a:pPr>
            <a:r>
              <a:rPr lang="en-US" altLang="en-US" dirty="0">
                <a:solidFill>
                  <a:srgbClr val="040404"/>
                </a:solidFill>
                <a:latin typeface="Arial" panose="020B0604020202020204" pitchFamily="34" charset="0"/>
              </a:rPr>
              <a:t>The Rise in Inflation will Lift Long-Term Rates</a:t>
            </a:r>
          </a:p>
          <a:p>
            <a:pPr eaLnBrk="1" hangingPunct="1">
              <a:spcBef>
                <a:spcPct val="0"/>
              </a:spcBef>
              <a:buClrTx/>
            </a:pPr>
            <a:endParaRPr lang="en-US" altLang="en-US" dirty="0">
              <a:solidFill>
                <a:srgbClr val="040404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</a:pPr>
            <a:r>
              <a:rPr lang="en-US" altLang="en-US" dirty="0">
                <a:solidFill>
                  <a:srgbClr val="040404"/>
                </a:solidFill>
                <a:latin typeface="Arial" panose="020B0604020202020204" pitchFamily="34" charset="0"/>
              </a:rPr>
              <a:t>Global Growth Tepid Due to High Rates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solidFill>
                <a:srgbClr val="040404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dirty="0">
                <a:solidFill>
                  <a:srgbClr val="FF0000"/>
                </a:solidFill>
                <a:latin typeface="Arial" panose="020B0604020202020204" pitchFamily="34" charset="0"/>
              </a:rPr>
              <a:t>    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dirty="0">
                <a:solidFill>
                  <a:srgbClr val="FF0000"/>
                </a:solidFill>
                <a:latin typeface="Arial" panose="020B0604020202020204" pitchFamily="34" charset="0"/>
              </a:rPr>
              <a:t>       Risks:       Geopolitical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dirty="0">
                <a:solidFill>
                  <a:srgbClr val="FF0000"/>
                </a:solidFill>
                <a:latin typeface="Arial" panose="020B0604020202020204" pitchFamily="34" charset="0"/>
              </a:rPr>
              <a:t>                     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dirty="0">
                <a:solidFill>
                  <a:srgbClr val="FF0000"/>
                </a:solidFill>
                <a:latin typeface="Arial" panose="020B0604020202020204" pitchFamily="34" charset="0"/>
              </a:rPr>
              <a:t>                        Politics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dirty="0">
                <a:solidFill>
                  <a:srgbClr val="FF0000"/>
                </a:solidFill>
                <a:latin typeface="Arial" panose="020B0604020202020204" pitchFamily="34" charset="0"/>
              </a:rPr>
              <a:t>                        Inverted Yield Curve </a:t>
            </a:r>
            <a:endParaRPr lang="en-US" altLang="en-US" sz="1600" dirty="0">
              <a:solidFill>
                <a:srgbClr val="040404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600" dirty="0">
                <a:solidFill>
                  <a:srgbClr val="040404"/>
                </a:solidFill>
                <a:latin typeface="Arial" panose="020B0604020202020204" pitchFamily="34" charset="0"/>
              </a:rPr>
              <a:t> </a:t>
            </a:r>
            <a:endParaRPr lang="en-US" altLang="en-US" sz="140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aph of a graph of a graph of a graph of a graph of a graph of a graph of a graph of a graph of a graph of a graph of a graph of a graph of&#10;&#10;Description automatically generated">
            <a:extLst>
              <a:ext uri="{FF2B5EF4-FFF2-40B4-BE49-F238E27FC236}">
                <a16:creationId xmlns:a16="http://schemas.microsoft.com/office/drawing/2014/main" id="{1712C031-8F36-26AD-CF80-4973D77665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408" y="0"/>
            <a:ext cx="10337368" cy="712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3246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>
            <a:extLst>
              <a:ext uri="{FF2B5EF4-FFF2-40B4-BE49-F238E27FC236}">
                <a16:creationId xmlns:a16="http://schemas.microsoft.com/office/drawing/2014/main" id="{F6FD6EED-3A9F-F116-12F5-109DCE8428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3616" y="5749810"/>
            <a:ext cx="258404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111111"/>
                </a:solidFill>
                <a:effectLst/>
                <a:latin typeface="Georgia" panose="02040502050405020303" pitchFamily="18" charset="0"/>
              </a:rPr>
              <a:t>  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1A82F52-AE53-DDAE-29B8-012769D4B922}"/>
              </a:ext>
            </a:extLst>
          </p:cNvPr>
          <p:cNvSpPr txBox="1"/>
          <p:nvPr/>
        </p:nvSpPr>
        <p:spPr>
          <a:xfrm>
            <a:off x="7505700" y="5565144"/>
            <a:ext cx="3924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BBBBBBBBBBBBBBBBBBBBBBBBBBBBBB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23F5750-B56F-C14D-DA6D-AD85771D34B4}"/>
              </a:ext>
            </a:extLst>
          </p:cNvPr>
          <p:cNvSpPr txBox="1"/>
          <p:nvPr/>
        </p:nvSpPr>
        <p:spPr>
          <a:xfrm>
            <a:off x="7505700" y="5565144"/>
            <a:ext cx="396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WWWWWWWWWWWWWWWWWW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5C55E48-7D85-F4C4-2142-AB074E762F43}"/>
              </a:ext>
            </a:extLst>
          </p:cNvPr>
          <p:cNvSpPr txBox="1"/>
          <p:nvPr/>
        </p:nvSpPr>
        <p:spPr>
          <a:xfrm>
            <a:off x="8394609" y="5671930"/>
            <a:ext cx="2938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WWWWWWWWWWWWW</a:t>
            </a:r>
          </a:p>
        </p:txBody>
      </p:sp>
      <p:pic>
        <p:nvPicPr>
          <p:cNvPr id="8194" name="Picture 2">
            <a:hlinkClick r:id="rId2"/>
            <a:extLst>
              <a:ext uri="{FF2B5EF4-FFF2-40B4-BE49-F238E27FC236}">
                <a16:creationId xmlns:a16="http://schemas.microsoft.com/office/drawing/2014/main" id="{B358ED52-E9D4-B073-A277-C24B524D85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325" y="1334231"/>
            <a:ext cx="10473349" cy="5123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01B16B2E-351E-D0DE-9B70-5800AFF20C6F}"/>
              </a:ext>
            </a:extLst>
          </p:cNvPr>
          <p:cNvSpPr txBox="1">
            <a:spLocks/>
          </p:cNvSpPr>
          <p:nvPr/>
        </p:nvSpPr>
        <p:spPr>
          <a:xfrm>
            <a:off x="565218" y="400087"/>
            <a:ext cx="10515600" cy="57624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C82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        </a:t>
            </a:r>
            <a:r>
              <a:rPr lang="en-US" sz="2800" b="1" dirty="0">
                <a:solidFill>
                  <a:srgbClr val="002C82"/>
                </a:solidFill>
              </a:rPr>
              <a:t>S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C82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ystemic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C82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 Risk to US Financial System </a:t>
            </a:r>
          </a:p>
        </p:txBody>
      </p:sp>
    </p:spTree>
    <p:extLst>
      <p:ext uri="{BB962C8B-B14F-4D97-AF65-F5344CB8AC3E}">
        <p14:creationId xmlns:p14="http://schemas.microsoft.com/office/powerpoint/2010/main" val="61341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>
            <a:extLst>
              <a:ext uri="{FF2B5EF4-FFF2-40B4-BE49-F238E27FC236}">
                <a16:creationId xmlns:a16="http://schemas.microsoft.com/office/drawing/2014/main" id="{DBFC7303-3D9D-193B-130B-4242D28F9A8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27214" y="457200"/>
            <a:ext cx="8231187" cy="382588"/>
          </a:xfrm>
        </p:spPr>
        <p:txBody>
          <a:bodyPr>
            <a:normAutofit fontScale="90000"/>
          </a:bodyPr>
          <a:lstStyle/>
          <a:p>
            <a:r>
              <a:rPr lang="en-US" altLang="en-US">
                <a:latin typeface="Arial" panose="020B0604020202020204" pitchFamily="34" charset="0"/>
              </a:rPr>
              <a:t> </a:t>
            </a:r>
            <a:r>
              <a:rPr lang="en-US" altLang="en-US" sz="3100" b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GDP Growth</a:t>
            </a:r>
          </a:p>
        </p:txBody>
      </p:sp>
      <p:pic>
        <p:nvPicPr>
          <p:cNvPr id="3076" name="Picture 4">
            <a:hlinkClick r:id="rId3"/>
            <a:extLst>
              <a:ext uri="{FF2B5EF4-FFF2-40B4-BE49-F238E27FC236}">
                <a16:creationId xmlns:a16="http://schemas.microsoft.com/office/drawing/2014/main" id="{6C25CC8A-F821-C7E5-0F55-18A841118B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387" y="1160166"/>
            <a:ext cx="10089396" cy="5039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84545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>
            <a:extLst>
              <a:ext uri="{FF2B5EF4-FFF2-40B4-BE49-F238E27FC236}">
                <a16:creationId xmlns:a16="http://schemas.microsoft.com/office/drawing/2014/main" id="{F6FD6EED-3A9F-F116-12F5-109DCE8428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3616" y="5749810"/>
            <a:ext cx="258404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111111"/>
                </a:solidFill>
                <a:effectLst/>
                <a:latin typeface="Georgia" panose="02040502050405020303" pitchFamily="18" charset="0"/>
              </a:rPr>
              <a:t> 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2C7EAB-EB3C-1866-C73E-7F85FDF41DE2}"/>
              </a:ext>
            </a:extLst>
          </p:cNvPr>
          <p:cNvSpPr txBox="1"/>
          <p:nvPr/>
        </p:nvSpPr>
        <p:spPr>
          <a:xfrm>
            <a:off x="5625385" y="5342006"/>
            <a:ext cx="396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WWWWWWWWWWWWWWWWWW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19747E0-60A1-A09C-3447-ABA6C0318707}"/>
              </a:ext>
            </a:extLst>
          </p:cNvPr>
          <p:cNvSpPr txBox="1"/>
          <p:nvPr/>
        </p:nvSpPr>
        <p:spPr>
          <a:xfrm>
            <a:off x="6919443" y="5554558"/>
            <a:ext cx="396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WWWWWWWWWWWWWWWWWW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A65EA6-AF71-0AAF-F11D-55DFF6AEB66A}"/>
              </a:ext>
            </a:extLst>
          </p:cNvPr>
          <p:cNvSpPr txBox="1"/>
          <p:nvPr/>
        </p:nvSpPr>
        <p:spPr>
          <a:xfrm>
            <a:off x="7808890" y="5554558"/>
            <a:ext cx="396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WWWWWWWWWWWWWWWWWW</a:t>
            </a: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CEB797D8-E1B3-3198-D4CE-BC4DA3C9F74A}"/>
              </a:ext>
            </a:extLst>
          </p:cNvPr>
          <p:cNvSpPr txBox="1">
            <a:spLocks/>
          </p:cNvSpPr>
          <p:nvPr/>
        </p:nvSpPr>
        <p:spPr>
          <a:xfrm>
            <a:off x="644036" y="434686"/>
            <a:ext cx="9587985" cy="57624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C82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     </a:t>
            </a:r>
            <a:r>
              <a:rPr lang="en-US" sz="2800" b="1">
                <a:solidFill>
                  <a:srgbClr val="002C82"/>
                </a:solidFill>
              </a:rPr>
              <a:t>        Recession Indicators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2C82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  </a:t>
            </a:r>
          </a:p>
        </p:txBody>
      </p:sp>
      <p:pic>
        <p:nvPicPr>
          <p:cNvPr id="2050" name="Picture 2">
            <a:hlinkClick r:id="rId3"/>
            <a:extLst>
              <a:ext uri="{FF2B5EF4-FFF2-40B4-BE49-F238E27FC236}">
                <a16:creationId xmlns:a16="http://schemas.microsoft.com/office/drawing/2014/main" id="{6BC3F905-0CF2-5B5E-8882-573CEB4B94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170" y="1146663"/>
            <a:ext cx="9931078" cy="5276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65000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>
            <a:extLst>
              <a:ext uri="{FF2B5EF4-FFF2-40B4-BE49-F238E27FC236}">
                <a16:creationId xmlns:a16="http://schemas.microsoft.com/office/drawing/2014/main" id="{DBFC7303-3D9D-193B-130B-4242D28F9A8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27214" y="457200"/>
            <a:ext cx="8231187" cy="382588"/>
          </a:xfrm>
        </p:spPr>
        <p:txBody>
          <a:bodyPr>
            <a:normAutofit fontScale="90000"/>
          </a:bodyPr>
          <a:lstStyle/>
          <a:p>
            <a:r>
              <a:rPr lang="en-US" altLang="en-US">
                <a:latin typeface="Arial" panose="020B0604020202020204" pitchFamily="34" charset="0"/>
              </a:rPr>
              <a:t> </a:t>
            </a:r>
            <a:r>
              <a:rPr lang="en-US" altLang="en-US" sz="3100" b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Real Short-Term Rates Today</a:t>
            </a:r>
          </a:p>
        </p:txBody>
      </p:sp>
      <p:sp>
        <p:nvSpPr>
          <p:cNvPr id="40963" name="TextBox 1">
            <a:extLst>
              <a:ext uri="{FF2B5EF4-FFF2-40B4-BE49-F238E27FC236}">
                <a16:creationId xmlns:a16="http://schemas.microsoft.com/office/drawing/2014/main" id="{BA308837-9984-2F55-3E36-F1E4366C6D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8825" y="1371601"/>
            <a:ext cx="8305800" cy="4542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AutoNum type="alphaLcParenR"/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–"/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»"/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FontTx/>
              <a:buNone/>
            </a:pPr>
            <a:r>
              <a:rPr lang="en-US" altLang="en-US">
                <a:latin typeface="Arial" panose="020B0604020202020204" pitchFamily="34" charset="0"/>
              </a:rPr>
              <a:t>		</a:t>
            </a:r>
          </a:p>
          <a:p>
            <a:pPr>
              <a:buFontTx/>
              <a:buNone/>
            </a:pPr>
            <a:endParaRPr lang="en-US" altLang="en-US" b="1">
              <a:latin typeface="Arial" panose="020B0604020202020204" pitchFamily="34" charset="0"/>
            </a:endParaRPr>
          </a:p>
          <a:p>
            <a:pPr>
              <a:buFontTx/>
              <a:buNone/>
            </a:pPr>
            <a:r>
              <a:rPr lang="en-US" altLang="en-US" b="1">
                <a:latin typeface="Arial" panose="020B0604020202020204" pitchFamily="34" charset="0"/>
              </a:rPr>
              <a:t>Fed Funds Rate:        5.33%           </a:t>
            </a:r>
          </a:p>
          <a:p>
            <a:pPr>
              <a:buFontTx/>
              <a:buNone/>
            </a:pPr>
            <a:endParaRPr lang="en-US" altLang="en-US" sz="1200" b="1">
              <a:latin typeface="Arial" panose="020B0604020202020204" pitchFamily="34" charset="0"/>
            </a:endParaRPr>
          </a:p>
          <a:p>
            <a:pPr>
              <a:buFontTx/>
              <a:buNone/>
            </a:pPr>
            <a:endParaRPr lang="en-US" altLang="en-US" b="1">
              <a:latin typeface="Arial" panose="020B0604020202020204" pitchFamily="34" charset="0"/>
            </a:endParaRPr>
          </a:p>
          <a:p>
            <a:pPr>
              <a:buFontTx/>
              <a:buNone/>
            </a:pPr>
            <a:r>
              <a:rPr lang="en-US" altLang="en-US" b="1">
                <a:latin typeface="Arial" panose="020B0604020202020204" pitchFamily="34" charset="0"/>
              </a:rPr>
              <a:t>PCE Inflation:	       </a:t>
            </a:r>
            <a:r>
              <a:rPr lang="en-US" altLang="en-US" b="1" u="sng">
                <a:solidFill>
                  <a:srgbClr val="FF0000"/>
                </a:solidFill>
                <a:latin typeface="Arial" panose="020B0604020202020204" pitchFamily="34" charset="0"/>
              </a:rPr>
              <a:t>2.50%</a:t>
            </a:r>
          </a:p>
          <a:p>
            <a:pPr>
              <a:buFontTx/>
              <a:buNone/>
            </a:pPr>
            <a:endParaRPr lang="en-US" altLang="en-US" sz="1200" b="1">
              <a:latin typeface="Arial" panose="020B0604020202020204" pitchFamily="34" charset="0"/>
            </a:endParaRPr>
          </a:p>
          <a:p>
            <a:pPr>
              <a:buFontTx/>
              <a:buNone/>
            </a:pPr>
            <a:endParaRPr lang="en-US" altLang="en-US" b="1">
              <a:latin typeface="Arial" panose="020B0604020202020204" pitchFamily="34" charset="0"/>
            </a:endParaRPr>
          </a:p>
          <a:p>
            <a:pPr>
              <a:buFontTx/>
              <a:buNone/>
            </a:pPr>
            <a:r>
              <a:rPr lang="en-US" altLang="en-US" b="1">
                <a:latin typeface="Arial" panose="020B0604020202020204" pitchFamily="34" charset="0"/>
              </a:rPr>
              <a:t>Real Fed Funds:     </a:t>
            </a:r>
            <a:r>
              <a:rPr lang="en-US" altLang="en-US" b="1">
                <a:solidFill>
                  <a:srgbClr val="FF0000"/>
                </a:solidFill>
                <a:latin typeface="Arial" panose="020B0604020202020204" pitchFamily="34" charset="0"/>
              </a:rPr>
              <a:t>   </a:t>
            </a:r>
            <a:r>
              <a:rPr lang="en-US" altLang="en-US" b="1">
                <a:latin typeface="Arial" panose="020B0604020202020204" pitchFamily="34" charset="0"/>
              </a:rPr>
              <a:t>2.83%</a:t>
            </a:r>
          </a:p>
          <a:p>
            <a:pPr>
              <a:buFontTx/>
              <a:buNone/>
            </a:pPr>
            <a:endParaRPr lang="en-US" altLang="en-US">
              <a:latin typeface="Arial" panose="020B0604020202020204" pitchFamily="34" charset="0"/>
            </a:endParaRPr>
          </a:p>
          <a:p>
            <a:pPr>
              <a:buFontTx/>
              <a:buNone/>
            </a:pPr>
            <a:r>
              <a:rPr lang="en-US" altLang="en-US" sz="2000">
                <a:latin typeface="Arial" panose="020B0604020202020204" pitchFamily="34" charset="0"/>
              </a:rPr>
              <a:t>	</a:t>
            </a:r>
          </a:p>
          <a:p>
            <a:pPr>
              <a:buFontTx/>
              <a:buNone/>
            </a:pPr>
            <a:endParaRPr lang="en-US" altLang="en-US" sz="2000">
              <a:latin typeface="Arial" panose="020B0604020202020204" pitchFamily="34" charset="0"/>
            </a:endParaRPr>
          </a:p>
          <a:p>
            <a:pPr>
              <a:buFontTx/>
              <a:buNone/>
            </a:pPr>
            <a:endParaRPr lang="en-US" altLang="en-US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>
              <a:buFontTx/>
              <a:buNone/>
            </a:pPr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>
            <a:extLst>
              <a:ext uri="{FF2B5EF4-FFF2-40B4-BE49-F238E27FC236}">
                <a16:creationId xmlns:a16="http://schemas.microsoft.com/office/drawing/2014/main" id="{F6FD6EED-3A9F-F116-12F5-109DCE8428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3616" y="5749810"/>
            <a:ext cx="258404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111111"/>
                </a:solidFill>
                <a:effectLst/>
                <a:latin typeface="Georgia" panose="02040502050405020303" pitchFamily="18" charset="0"/>
              </a:rPr>
              <a:t> 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2C7EAB-EB3C-1866-C73E-7F85FDF41DE2}"/>
              </a:ext>
            </a:extLst>
          </p:cNvPr>
          <p:cNvSpPr txBox="1"/>
          <p:nvPr/>
        </p:nvSpPr>
        <p:spPr>
          <a:xfrm>
            <a:off x="5625385" y="5342006"/>
            <a:ext cx="396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WWWWWWWWWWWWWWWWWW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19747E0-60A1-A09C-3447-ABA6C0318707}"/>
              </a:ext>
            </a:extLst>
          </p:cNvPr>
          <p:cNvSpPr txBox="1"/>
          <p:nvPr/>
        </p:nvSpPr>
        <p:spPr>
          <a:xfrm>
            <a:off x="6919443" y="5554558"/>
            <a:ext cx="396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WWWWWWWWWWWWWWWWWW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A65EA6-AF71-0AAF-F11D-55DFF6AEB66A}"/>
              </a:ext>
            </a:extLst>
          </p:cNvPr>
          <p:cNvSpPr txBox="1"/>
          <p:nvPr/>
        </p:nvSpPr>
        <p:spPr>
          <a:xfrm>
            <a:off x="7808890" y="5554558"/>
            <a:ext cx="396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WWWWWWWWWWWWWWWWWW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B73F9E97-0B6D-467B-AE80-A6A788F312B3}"/>
              </a:ext>
            </a:extLst>
          </p:cNvPr>
          <p:cNvSpPr txBox="1">
            <a:spLocks/>
          </p:cNvSpPr>
          <p:nvPr/>
        </p:nvSpPr>
        <p:spPr>
          <a:xfrm>
            <a:off x="412818" y="247687"/>
            <a:ext cx="10515600" cy="57624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C82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                  Stocks climb walls of worry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6350A28-2391-6347-E1CD-FDA5F71F3255}"/>
              </a:ext>
            </a:extLst>
          </p:cNvPr>
          <p:cNvGrpSpPr/>
          <p:nvPr/>
        </p:nvGrpSpPr>
        <p:grpSpPr>
          <a:xfrm>
            <a:off x="959667" y="830580"/>
            <a:ext cx="10272666" cy="5752128"/>
            <a:chOff x="959667" y="752475"/>
            <a:chExt cx="10272666" cy="5752128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D9D25929-130D-EEC9-B6DA-58CBB350A9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3680"/>
            <a:stretch/>
          </p:blipFill>
          <p:spPr>
            <a:xfrm>
              <a:off x="959667" y="823934"/>
              <a:ext cx="10272666" cy="5680669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0BB92E9-F13A-0484-6DF1-199FAF3283FF}"/>
                </a:ext>
              </a:extLst>
            </p:cNvPr>
            <p:cNvSpPr/>
            <p:nvPr/>
          </p:nvSpPr>
          <p:spPr>
            <a:xfrm>
              <a:off x="4162425" y="752475"/>
              <a:ext cx="4105275" cy="2857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2D27F506-07A3-39E4-92C2-9E956D105B65}"/>
              </a:ext>
            </a:extLst>
          </p:cNvPr>
          <p:cNvSpPr txBox="1"/>
          <p:nvPr/>
        </p:nvSpPr>
        <p:spPr>
          <a:xfrm>
            <a:off x="7606585" y="5749810"/>
            <a:ext cx="2938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WWWWWWWWWWWWW</a:t>
            </a:r>
          </a:p>
        </p:txBody>
      </p:sp>
    </p:spTree>
    <p:extLst>
      <p:ext uri="{BB962C8B-B14F-4D97-AF65-F5344CB8AC3E}">
        <p14:creationId xmlns:p14="http://schemas.microsoft.com/office/powerpoint/2010/main" val="184471299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F5D9EC70-FB42-9E98-86D8-2E9C523779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>
                <a:latin typeface="Arial" panose="020B0604020202020204" pitchFamily="34" charset="0"/>
              </a:rPr>
              <a:t>    </a:t>
            </a:r>
            <a:r>
              <a:rPr lang="en-US" altLang="en-US" sz="4000">
                <a:solidFill>
                  <a:srgbClr val="0070C0"/>
                </a:solidFill>
                <a:latin typeface="Arial" panose="020B0604020202020204" pitchFamily="34" charset="0"/>
              </a:rPr>
              <a:t>2025 Economic Outlook </a:t>
            </a:r>
          </a:p>
        </p:txBody>
      </p:sp>
      <p:sp>
        <p:nvSpPr>
          <p:cNvPr id="2" name="TextBox 4">
            <a:extLst>
              <a:ext uri="{FF2B5EF4-FFF2-40B4-BE49-F238E27FC236}">
                <a16:creationId xmlns:a16="http://schemas.microsoft.com/office/drawing/2014/main" id="{2FC5350B-4FE1-C92F-311F-ECABA0D45B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4803" y="1712877"/>
            <a:ext cx="7620000" cy="4708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Clr>
                <a:schemeClr val="tx2"/>
              </a:buClr>
              <a:buChar char="•"/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AutoNum type="alphaLcParenR"/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–"/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»"/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</a:pPr>
            <a:r>
              <a:rPr lang="en-US" altLang="en-US">
                <a:solidFill>
                  <a:srgbClr val="040404"/>
                </a:solidFill>
                <a:latin typeface="Arial" panose="020B0604020202020204" pitchFamily="34" charset="0"/>
              </a:rPr>
              <a:t>Recession Unlikely</a:t>
            </a:r>
          </a:p>
          <a:p>
            <a:pPr eaLnBrk="1" hangingPunct="1">
              <a:spcBef>
                <a:spcPct val="0"/>
              </a:spcBef>
              <a:buClrTx/>
            </a:pPr>
            <a:endParaRPr lang="en-US" altLang="en-US">
              <a:solidFill>
                <a:srgbClr val="040404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</a:pPr>
            <a:r>
              <a:rPr lang="en-US" altLang="en-US">
                <a:solidFill>
                  <a:srgbClr val="040404"/>
                </a:solidFill>
                <a:latin typeface="Arial" panose="020B0604020202020204" pitchFamily="34" charset="0"/>
              </a:rPr>
              <a:t>Fed Rate Cuts Support Growth</a:t>
            </a:r>
          </a:p>
          <a:p>
            <a:pPr eaLnBrk="1" hangingPunct="1">
              <a:spcBef>
                <a:spcPct val="0"/>
              </a:spcBef>
              <a:buClrTx/>
            </a:pPr>
            <a:endParaRPr lang="en-US" altLang="en-US">
              <a:solidFill>
                <a:srgbClr val="040404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</a:pPr>
            <a:r>
              <a:rPr lang="en-US" altLang="en-US">
                <a:solidFill>
                  <a:srgbClr val="040404"/>
                </a:solidFill>
                <a:latin typeface="Arial" panose="020B0604020202020204" pitchFamily="34" charset="0"/>
              </a:rPr>
              <a:t>Employment and Wages Support Consumer Spending</a:t>
            </a:r>
          </a:p>
          <a:p>
            <a:pPr eaLnBrk="1" hangingPunct="1">
              <a:spcBef>
                <a:spcPct val="0"/>
              </a:spcBef>
              <a:buClrTx/>
            </a:pPr>
            <a:endParaRPr lang="en-US" altLang="en-US">
              <a:solidFill>
                <a:srgbClr val="040404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</a:pPr>
            <a:r>
              <a:rPr lang="en-US" altLang="en-US">
                <a:solidFill>
                  <a:srgbClr val="040404"/>
                </a:solidFill>
                <a:latin typeface="Arial" panose="020B0604020202020204" pitchFamily="34" charset="0"/>
              </a:rPr>
              <a:t>Tech Revolution =  “Roaring 20’s”</a:t>
            </a:r>
          </a:p>
          <a:p>
            <a:pPr eaLnBrk="1" hangingPunct="1">
              <a:spcBef>
                <a:spcPct val="0"/>
              </a:spcBef>
              <a:buClrTx/>
            </a:pPr>
            <a:endParaRPr lang="en-US" altLang="en-US">
              <a:solidFill>
                <a:srgbClr val="040404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</a:pPr>
            <a:r>
              <a:rPr lang="en-US" altLang="en-US">
                <a:solidFill>
                  <a:srgbClr val="040404"/>
                </a:solidFill>
                <a:latin typeface="Arial" panose="020B0604020202020204" pitchFamily="34" charset="0"/>
              </a:rPr>
              <a:t>Global Growth Edges Up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>
              <a:solidFill>
                <a:srgbClr val="040404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>
                <a:solidFill>
                  <a:srgbClr val="FF0000"/>
                </a:solidFill>
                <a:latin typeface="Arial" panose="020B0604020202020204" pitchFamily="34" charset="0"/>
              </a:rPr>
              <a:t>    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>
                <a:solidFill>
                  <a:srgbClr val="FF0000"/>
                </a:solidFill>
                <a:latin typeface="Arial" panose="020B0604020202020204" pitchFamily="34" charset="0"/>
              </a:rPr>
              <a:t>       Risks:       Geopolitical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>
                <a:solidFill>
                  <a:srgbClr val="FF0000"/>
                </a:solidFill>
                <a:latin typeface="Arial" panose="020B0604020202020204" pitchFamily="34" charset="0"/>
              </a:rPr>
              <a:t>                     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>
                <a:solidFill>
                  <a:srgbClr val="FF0000"/>
                </a:solidFill>
                <a:latin typeface="Arial" panose="020B0604020202020204" pitchFamily="34" charset="0"/>
              </a:rPr>
              <a:t>                        Politics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60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600">
                <a:solidFill>
                  <a:srgbClr val="FF0000"/>
                </a:solidFill>
                <a:latin typeface="Arial" panose="020B0604020202020204" pitchFamily="34" charset="0"/>
              </a:rPr>
              <a:t>                            ? ? ? </a:t>
            </a:r>
            <a:endParaRPr lang="en-US" altLang="en-US" sz="1600">
              <a:solidFill>
                <a:srgbClr val="040404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600">
                <a:solidFill>
                  <a:srgbClr val="040404"/>
                </a:solidFill>
                <a:latin typeface="Arial" panose="020B0604020202020204" pitchFamily="34" charset="0"/>
              </a:rPr>
              <a:t> </a:t>
            </a:r>
            <a:endParaRPr lang="en-US" altLang="en-US" sz="14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689009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0E9841E7-DADB-BD31-0E67-B42923B31D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01239" y="572840"/>
            <a:ext cx="8231187" cy="382588"/>
          </a:xfrm>
        </p:spPr>
        <p:txBody>
          <a:bodyPr>
            <a:normAutofit fontScale="90000"/>
          </a:bodyPr>
          <a:lstStyle/>
          <a:p>
            <a:r>
              <a:rPr lang="en-US" altLang="en-US">
                <a:latin typeface="Arial" panose="020B0604020202020204" pitchFamily="34" charset="0"/>
              </a:rPr>
              <a:t>   </a:t>
            </a:r>
            <a:r>
              <a:rPr lang="en-US" altLang="en-US" sz="3100">
                <a:solidFill>
                  <a:srgbClr val="0070C0"/>
                </a:solidFill>
                <a:latin typeface="Arial" panose="020B0604020202020204" pitchFamily="34" charset="0"/>
              </a:rPr>
              <a:t>US Debt and the Economy</a:t>
            </a:r>
          </a:p>
        </p:txBody>
      </p:sp>
      <p:sp>
        <p:nvSpPr>
          <p:cNvPr id="18435" name="TextBox 1">
            <a:extLst>
              <a:ext uri="{FF2B5EF4-FFF2-40B4-BE49-F238E27FC236}">
                <a16:creationId xmlns:a16="http://schemas.microsoft.com/office/drawing/2014/main" id="{289DD5C5-5A86-3CBB-74F0-9262CAF97A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1089" y="1403351"/>
            <a:ext cx="9003536" cy="4690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AutoNum type="alphaLcParenR"/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–"/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»"/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FontTx/>
              <a:buNone/>
            </a:pPr>
            <a:r>
              <a:rPr lang="en-US" altLang="en-US">
                <a:latin typeface="Arial" panose="020B0604020202020204" pitchFamily="34" charset="0"/>
              </a:rPr>
              <a:t>		</a:t>
            </a:r>
          </a:p>
          <a:p>
            <a:pPr>
              <a:buFontTx/>
              <a:buNone/>
            </a:pPr>
            <a:r>
              <a:rPr lang="en-US" altLang="en-US" sz="2400">
                <a:latin typeface="Roboto" panose="02000000000000000000" pitchFamily="2" charset="0"/>
                <a:ea typeface="Roboto" panose="02000000000000000000" pitchFamily="2" charset="0"/>
              </a:rPr>
              <a:t>Net Worth: 	  	  $236,000,000,000,000           </a:t>
            </a:r>
          </a:p>
          <a:p>
            <a:pPr>
              <a:buFontTx/>
              <a:buNone/>
            </a:pPr>
            <a:endParaRPr lang="en-US" altLang="en-US" sz="240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buFontTx/>
              <a:buNone/>
            </a:pPr>
            <a:endParaRPr lang="en-US" altLang="en-US" sz="240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buFontTx/>
              <a:buNone/>
            </a:pPr>
            <a:r>
              <a:rPr lang="en-US" altLang="en-US" sz="2400">
                <a:latin typeface="Roboto" panose="02000000000000000000" pitchFamily="2" charset="0"/>
                <a:ea typeface="Roboto" panose="02000000000000000000" pitchFamily="2" charset="0"/>
              </a:rPr>
              <a:t>Annual Income:	  $  27,000,000,000,000</a:t>
            </a:r>
          </a:p>
          <a:p>
            <a:pPr>
              <a:buFontTx/>
              <a:buNone/>
            </a:pPr>
            <a:endParaRPr lang="en-US" altLang="en-US" sz="240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buFontTx/>
              <a:buNone/>
            </a:pPr>
            <a:endParaRPr lang="en-US" altLang="en-US" sz="240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buFontTx/>
              <a:buNone/>
            </a:pPr>
            <a:r>
              <a:rPr lang="en-US" altLang="en-US" sz="2400">
                <a:latin typeface="Roboto" panose="02000000000000000000" pitchFamily="2" charset="0"/>
                <a:ea typeface="Roboto" panose="02000000000000000000" pitchFamily="2" charset="0"/>
              </a:rPr>
              <a:t>Sam’s Debt:        	  $  37,000,000,000,000</a:t>
            </a:r>
          </a:p>
          <a:p>
            <a:pPr>
              <a:buFontTx/>
              <a:buNone/>
            </a:pPr>
            <a:endParaRPr lang="en-US" altLang="en-US" sz="240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buFontTx/>
              <a:buNone/>
            </a:pPr>
            <a:r>
              <a:rPr lang="en-US" altLang="en-US" sz="2400">
                <a:latin typeface="Roboto" panose="02000000000000000000" pitchFamily="2" charset="0"/>
                <a:ea typeface="Roboto" panose="02000000000000000000" pitchFamily="2" charset="0"/>
              </a:rPr>
              <a:t>	                	 US Debt is 137% of GDP </a:t>
            </a:r>
          </a:p>
          <a:p>
            <a:pPr>
              <a:buFontTx/>
              <a:buNone/>
            </a:pPr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7415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>
            <a:extLst>
              <a:ext uri="{FF2B5EF4-FFF2-40B4-BE49-F238E27FC236}">
                <a16:creationId xmlns:a16="http://schemas.microsoft.com/office/drawing/2014/main" id="{F6FD6EED-3A9F-F116-12F5-109DCE8428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3616" y="5749810"/>
            <a:ext cx="258404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111111"/>
                </a:solidFill>
                <a:effectLst/>
                <a:latin typeface="Georgia" panose="02040502050405020303" pitchFamily="18" charset="0"/>
              </a:rPr>
              <a:t>  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2C7EAB-EB3C-1866-C73E-7F85FDF41DE2}"/>
              </a:ext>
            </a:extLst>
          </p:cNvPr>
          <p:cNvSpPr txBox="1"/>
          <p:nvPr/>
        </p:nvSpPr>
        <p:spPr>
          <a:xfrm>
            <a:off x="5625385" y="5342006"/>
            <a:ext cx="396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WWWWWWWWWWWWWWWWWW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19747E0-60A1-A09C-3447-ABA6C0318707}"/>
              </a:ext>
            </a:extLst>
          </p:cNvPr>
          <p:cNvSpPr txBox="1"/>
          <p:nvPr/>
        </p:nvSpPr>
        <p:spPr>
          <a:xfrm>
            <a:off x="6919443" y="5554558"/>
            <a:ext cx="396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WWWWWWWWWWWWWWWWWW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A65EA6-AF71-0AAF-F11D-55DFF6AEB66A}"/>
              </a:ext>
            </a:extLst>
          </p:cNvPr>
          <p:cNvSpPr txBox="1"/>
          <p:nvPr/>
        </p:nvSpPr>
        <p:spPr>
          <a:xfrm>
            <a:off x="7808890" y="5554558"/>
            <a:ext cx="396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WWWWWWWWWWWWWWWWWW</a:t>
            </a: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CEB797D8-E1B3-3198-D4CE-BC4DA3C9F74A}"/>
              </a:ext>
            </a:extLst>
          </p:cNvPr>
          <p:cNvSpPr txBox="1">
            <a:spLocks/>
          </p:cNvSpPr>
          <p:nvPr/>
        </p:nvSpPr>
        <p:spPr>
          <a:xfrm>
            <a:off x="644036" y="434686"/>
            <a:ext cx="9587985" cy="57624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C82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    The Fed Funds Rate over Time </a:t>
            </a:r>
          </a:p>
        </p:txBody>
      </p:sp>
      <p:pic>
        <p:nvPicPr>
          <p:cNvPr id="6145" name="Picture 1">
            <a:extLst>
              <a:ext uri="{FF2B5EF4-FFF2-40B4-BE49-F238E27FC236}">
                <a16:creationId xmlns:a16="http://schemas.microsoft.com/office/drawing/2014/main" id="{D87C85E6-6AA9-0906-3814-6E8E9EF7AE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19" y="1146662"/>
            <a:ext cx="10916917" cy="5276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53464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6721E65-E9EA-BD57-CBA3-48189F6541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49661" y="1111169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pic>
        <p:nvPicPr>
          <p:cNvPr id="1025" name="Picture 2" descr="Chart showing the fed-funds rate and 10-year Treasury yield">
            <a:hlinkClick r:id="rId3" tooltip="&quot;Open a slideshow of all 5 article images.&quot;"/>
            <a:extLst>
              <a:ext uri="{FF2B5EF4-FFF2-40B4-BE49-F238E27FC236}">
                <a16:creationId xmlns:a16="http://schemas.microsoft.com/office/drawing/2014/main" id="{222C948D-2D6B-7C3D-B55D-15DB2F0280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436" y="902826"/>
            <a:ext cx="10515600" cy="5532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F707E0D-CCCE-64BB-71C7-0D234119BB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49661" y="5873669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14800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72AF200E-CDE3-AF20-82CB-045F3D9AEE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2030" y="1597331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pic>
        <p:nvPicPr>
          <p:cNvPr id="2049" name="Picture 6" descr=" The graph shows market expectations for the upper limit of the Federal Reserve federal funds target range&#10;">
            <a:extLst>
              <a:ext uri="{FF2B5EF4-FFF2-40B4-BE49-F238E27FC236}">
                <a16:creationId xmlns:a16="http://schemas.microsoft.com/office/drawing/2014/main" id="{365095E4-FAA0-2D8D-DD70-E9CDBDD683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319" y="497711"/>
            <a:ext cx="9529824" cy="5747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76F591C5-54A6-55F0-2A15-E677120A3A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7857" y="6197132"/>
            <a:ext cx="2879891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Source: CME FedWatch as of 9/6/2024.</a:t>
            </a:r>
            <a:endParaRPr kumimoji="0" lang="en-US" alt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36823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>
            <a:extLst>
              <a:ext uri="{FF2B5EF4-FFF2-40B4-BE49-F238E27FC236}">
                <a16:creationId xmlns:a16="http://schemas.microsoft.com/office/drawing/2014/main" id="{DBFC7303-3D9D-193B-130B-4242D28F9A8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27214" y="457200"/>
            <a:ext cx="8231187" cy="382588"/>
          </a:xfrm>
        </p:spPr>
        <p:txBody>
          <a:bodyPr>
            <a:normAutofit fontScale="90000"/>
          </a:bodyPr>
          <a:lstStyle/>
          <a:p>
            <a:r>
              <a:rPr lang="en-US" altLang="en-US" dirty="0">
                <a:latin typeface="Arial" panose="020B0604020202020204" pitchFamily="34" charset="0"/>
              </a:rPr>
              <a:t> </a:t>
            </a:r>
            <a:r>
              <a:rPr lang="en-US" altLang="en-US" sz="31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Inflation Trigger</a:t>
            </a:r>
          </a:p>
        </p:txBody>
      </p:sp>
      <p:pic>
        <p:nvPicPr>
          <p:cNvPr id="5122" name="Picture 2">
            <a:hlinkClick r:id="rId3"/>
            <a:extLst>
              <a:ext uri="{FF2B5EF4-FFF2-40B4-BE49-F238E27FC236}">
                <a16:creationId xmlns:a16="http://schemas.microsoft.com/office/drawing/2014/main" id="{082A930D-DAAA-D17E-59F4-AFCAE1D498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861" y="1301859"/>
            <a:ext cx="9593451" cy="4850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28632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>
            <a:extLst>
              <a:ext uri="{FF2B5EF4-FFF2-40B4-BE49-F238E27FC236}">
                <a16:creationId xmlns:a16="http://schemas.microsoft.com/office/drawing/2014/main" id="{F6FD6EED-3A9F-F116-12F5-109DCE8428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3616" y="5749810"/>
            <a:ext cx="258404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111111"/>
                </a:solidFill>
                <a:effectLst/>
                <a:latin typeface="Georgia" panose="02040502050405020303" pitchFamily="18" charset="0"/>
              </a:rPr>
              <a:t>  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14EFB758-5920-C590-721B-9A61C76C49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1" t="8276" r="1163" b="8658"/>
          <a:stretch/>
        </p:blipFill>
        <p:spPr bwMode="auto">
          <a:xfrm>
            <a:off x="575810" y="970984"/>
            <a:ext cx="11040380" cy="5161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3">
            <a:extLst>
              <a:ext uri="{FF2B5EF4-FFF2-40B4-BE49-F238E27FC236}">
                <a16:creationId xmlns:a16="http://schemas.microsoft.com/office/drawing/2014/main" id="{7B0CF62B-4114-C862-648E-8BC8298A190F}"/>
              </a:ext>
            </a:extLst>
          </p:cNvPr>
          <p:cNvSpPr txBox="1">
            <a:spLocks/>
          </p:cNvSpPr>
          <p:nvPr/>
        </p:nvSpPr>
        <p:spPr>
          <a:xfrm>
            <a:off x="412818" y="247687"/>
            <a:ext cx="10515600" cy="57624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C82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M2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2C82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(Money Supply in Checking/Savings/CDs/Short Term accounts)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002C82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j-cs"/>
            </a:endParaRP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8B81B2B6-001D-5962-96D1-0E108DF7EB4C}"/>
              </a:ext>
            </a:extLst>
          </p:cNvPr>
          <p:cNvSpPr txBox="1">
            <a:spLocks/>
          </p:cNvSpPr>
          <p:nvPr/>
        </p:nvSpPr>
        <p:spPr>
          <a:xfrm>
            <a:off x="7086600" y="6245381"/>
            <a:ext cx="4178436" cy="36493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R="0" lvl="0" indent="0" algn="r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1pPr>
          </a:lstStyle>
          <a:p>
            <a:r>
              <a:rPr lang="en-US" dirty="0"/>
              <a:t>Board of Governors of the Federal Reserve System</a:t>
            </a:r>
          </a:p>
        </p:txBody>
      </p:sp>
    </p:spTree>
    <p:extLst>
      <p:ext uri="{BB962C8B-B14F-4D97-AF65-F5344CB8AC3E}">
        <p14:creationId xmlns:p14="http://schemas.microsoft.com/office/powerpoint/2010/main" val="4927685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F5D9EC70-FB42-9E98-86D8-2E9C523779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>
                <a:latin typeface="Arial" panose="020B0604020202020204" pitchFamily="34" charset="0"/>
              </a:rPr>
              <a:t>    2024 General Economic Outlook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D80729B-5FA7-EE7D-83CB-1BC2B7C0D561}"/>
              </a:ext>
            </a:extLst>
          </p:cNvPr>
          <p:cNvGrpSpPr/>
          <p:nvPr/>
        </p:nvGrpSpPr>
        <p:grpSpPr>
          <a:xfrm>
            <a:off x="1007841" y="647701"/>
            <a:ext cx="10176318" cy="5962612"/>
            <a:chOff x="1475715" y="870315"/>
            <a:chExt cx="9240570" cy="534885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2B048A0-D415-FA9E-3BC7-F1692E144D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75715" y="870315"/>
              <a:ext cx="9240570" cy="5348854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00575BE-540A-A159-E4C6-B9C3B431BCC2}"/>
                </a:ext>
              </a:extLst>
            </p:cNvPr>
            <p:cNvSpPr/>
            <p:nvPr/>
          </p:nvSpPr>
          <p:spPr>
            <a:xfrm>
              <a:off x="4191754" y="879368"/>
              <a:ext cx="3962400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" name="Rectangle 2">
            <a:extLst>
              <a:ext uri="{FF2B5EF4-FFF2-40B4-BE49-F238E27FC236}">
                <a16:creationId xmlns:a16="http://schemas.microsoft.com/office/drawing/2014/main" id="{4903494D-CA43-EF66-96B9-0B279E5FE177}"/>
              </a:ext>
            </a:extLst>
          </p:cNvPr>
          <p:cNvSpPr txBox="1">
            <a:spLocks noChangeArrowheads="1"/>
          </p:cNvSpPr>
          <p:nvPr/>
        </p:nvSpPr>
        <p:spPr>
          <a:xfrm>
            <a:off x="516038" y="19562"/>
            <a:ext cx="10515600" cy="107822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+mj-cs"/>
              </a:defRPr>
            </a:lvl1pPr>
          </a:lstStyle>
          <a:p>
            <a:r>
              <a:rPr lang="en-US" altLang="en-US" dirty="0">
                <a:latin typeface="Arial" panose="020B0604020202020204" pitchFamily="34" charset="0"/>
              </a:rPr>
              <a:t>          M2 Growth Leads Inflation</a:t>
            </a:r>
          </a:p>
        </p:txBody>
      </p:sp>
    </p:spTree>
    <p:extLst>
      <p:ext uri="{BB962C8B-B14F-4D97-AF65-F5344CB8AC3E}">
        <p14:creationId xmlns:p14="http://schemas.microsoft.com/office/powerpoint/2010/main" val="7910370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Webster New VI">
      <a:dk1>
        <a:srgbClr val="002C82"/>
      </a:dk1>
      <a:lt1>
        <a:srgbClr val="FFFFFF"/>
      </a:lt1>
      <a:dk2>
        <a:srgbClr val="FFD107"/>
      </a:dk2>
      <a:lt2>
        <a:srgbClr val="E6E6E6"/>
      </a:lt2>
      <a:accent1>
        <a:srgbClr val="737373"/>
      </a:accent1>
      <a:accent2>
        <a:srgbClr val="6D6E71"/>
      </a:accent2>
      <a:accent3>
        <a:srgbClr val="039BBB"/>
      </a:accent3>
      <a:accent4>
        <a:srgbClr val="009A8D"/>
      </a:accent4>
      <a:accent5>
        <a:srgbClr val="FFFFFF"/>
      </a:accent5>
      <a:accent6>
        <a:srgbClr val="FFFFFF"/>
      </a:accent6>
      <a:hlink>
        <a:srgbClr val="039BBB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��< ? x m l   v e r s i o n = " 1 . 0 "   e n c o d i n g = " u t f - 1 6 " ? > < M M C O A _ O b j e c t T a g s   x m l n s : x s i = " h t t p : / / w w w . w 3 . o r g / 2 0 0 1 / X M L S c h e m a - i n s t a n c e "   x m l n s : x s d = " h t t p : / / w w w . w 3 . o r g / 2 0 0 1 / X M L S c h e m a " >  
     < P r e s e n t a t i o n O b j e c t T a g   T a g N a m e = " M M C 0 9 _ P L A C E H O L D E R T E X T " > [ M M C 2 0 2 1 P P T e m p l a t e . P l a c e h o l d e r S l i d e B o d y ] < / P r e s e n t a t i o n O b j e c t T a g >  
 < / M M C O A _ O b j e c t T a g s > 
</file>

<file path=customXml/item2.xml>��< ? x m l   v e r s i o n = " 1 . 0 "   e n c o d i n g = " u t f - 1 6 " ? > < M M C O A _ O b j e c t T a g s   x m l n s : x s i = " h t t p : / / w w w . w 3 . o r g / 2 0 0 1 / X M L S c h e m a - i n s t a n c e "   x m l n s : x s d = " h t t p : / / w w w . w 3 . o r g / 2 0 0 1 / X M L S c h e m a " >  
     < P r e s e n t a t i o n O b j e c t T a g   T a g N a m e = " M M C 0 9 _ P L A C E H O L D E R T E X T " > [ M M C 2 0 2 1 P P T e m p l a t e . P l a c e h o l d e r S l i d e T i t l e ] < / P r e s e n t a t i o n O b j e c t T a g >  
 < / M M C O A _ O b j e c t T a g s > 
</file>

<file path=customXml/item3.xml>��< ? x m l   v e r s i o n = " 1 . 0 "   e n c o d i n g = " u t f - 1 6 " ? > < M M C O A _ O b j e c t T a g s   x m l n s : x s i = " h t t p : / / w w w . w 3 . o r g / 2 0 0 1 / X M L S c h e m a - i n s t a n c e "   x m l n s : x s d = " h t t p : / / w w w . w 3 . o r g / 2 0 0 1 / X M L S c h e m a " >  
     < P r e s e n t a t i o n O b j e c t T a g   T a g N a m e = " M M C 0 9 _ B R A N D F O N T S T Y L E " > M a s t e r S u b t i t l e < / P r e s e n t a t i o n O b j e c t T a g >  
     < P r e s e n t a t i o n O b j e c t T a g   T a g N a m e = " M M C 0 9 _ P L A C E H O L D E R T E X T " > [ M M C 2 0 2 1 P P T e m p l a t e . P l a c e h o l d e r S l i d e S u b T i t l e ] < / P r e s e n t a t i o n O b j e c t T a g >  
 < / M M C O A _ O b j e c t T a g s > 
</file>

<file path=customXml/itemProps1.xml><?xml version="1.0" encoding="utf-8"?>
<ds:datastoreItem xmlns:ds="http://schemas.openxmlformats.org/officeDocument/2006/customXml" ds:itemID="{4025AE7F-E0C0-4031-B2DA-420815F3D0C8}">
  <ds:schemaRefs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FCD6D905-7A43-4B2F-85BF-C1B19EFBA330}">
  <ds:schemaRefs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7749B4D6-11B0-4E8D-AE0A-BA0AEE7A703A}">
  <ds:schemaRefs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104401</TotalTime>
  <Words>1370</Words>
  <Application>Microsoft Macintosh PowerPoint</Application>
  <PresentationFormat>Widescreen</PresentationFormat>
  <Paragraphs>253</Paragraphs>
  <Slides>37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37</vt:i4>
      </vt:variant>
    </vt:vector>
  </HeadingPairs>
  <TitlesOfParts>
    <vt:vector size="51" baseType="lpstr">
      <vt:lpstr>-apple-system</vt:lpstr>
      <vt:lpstr>Aptos</vt:lpstr>
      <vt:lpstr>Arial</vt:lpstr>
      <vt:lpstr>Baskerville</vt:lpstr>
      <vt:lpstr>Calibri</vt:lpstr>
      <vt:lpstr>Calibri Light</vt:lpstr>
      <vt:lpstr>Georgia</vt:lpstr>
      <vt:lpstr>inherit</vt:lpstr>
      <vt:lpstr>Roboto</vt:lpstr>
      <vt:lpstr>Roboto Light</vt:lpstr>
      <vt:lpstr>Roboto Medium</vt:lpstr>
      <vt:lpstr>Verdana</vt:lpstr>
      <vt:lpstr>Office Theme</vt:lpstr>
      <vt:lpstr>Custom Design</vt:lpstr>
      <vt:lpstr>US Economic Update  Steve Andrews Webster Bank’s Economic Ambassador</vt:lpstr>
      <vt:lpstr>  2023 Economic Outlook </vt:lpstr>
      <vt:lpstr>    2024 General Economic Outlook </vt:lpstr>
      <vt:lpstr>PowerPoint Presentation</vt:lpstr>
      <vt:lpstr>PowerPoint Presentation</vt:lpstr>
      <vt:lpstr>PowerPoint Presentation</vt:lpstr>
      <vt:lpstr>  Inflation Trigger</vt:lpstr>
      <vt:lpstr>PowerPoint Presentation</vt:lpstr>
      <vt:lpstr>    2024 General Economic Outlook </vt:lpstr>
      <vt:lpstr>PowerPoint Presentation</vt:lpstr>
      <vt:lpstr>    2024 General Economic Outlook </vt:lpstr>
      <vt:lpstr>PowerPoint Presentation</vt:lpstr>
      <vt:lpstr>    2024 General Economic Outlook </vt:lpstr>
      <vt:lpstr>PowerPoint Presentation</vt:lpstr>
      <vt:lpstr>  PCE Inflation </vt:lpstr>
      <vt:lpstr>    2024 General Economic Outlook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GDP Growth</vt:lpstr>
      <vt:lpstr>PowerPoint Presentation</vt:lpstr>
      <vt:lpstr> Real Short-Term Rates Today</vt:lpstr>
      <vt:lpstr>PowerPoint Presentation</vt:lpstr>
      <vt:lpstr>    2025 Economic Outlook </vt:lpstr>
      <vt:lpstr>   US Debt and the Economy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US Economic Update</dc:title>
  <dc:creator>Steve Canyon</dc:creator>
  <cp:lastModifiedBy>Steve Canyon</cp:lastModifiedBy>
  <cp:revision>91</cp:revision>
  <cp:lastPrinted>2022-09-15T18:16:13Z</cp:lastPrinted>
  <dcterms:created xsi:type="dcterms:W3CDTF">2022-08-07T19:45:03Z</dcterms:created>
  <dcterms:modified xsi:type="dcterms:W3CDTF">2024-09-15T13:52:13Z</dcterms:modified>
</cp:coreProperties>
</file>