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40"/>
  </p:notesMasterIdLst>
  <p:handoutMasterIdLst>
    <p:handoutMasterId r:id="rId41"/>
  </p:handoutMasterIdLst>
  <p:sldIdLst>
    <p:sldId id="21491" r:id="rId2"/>
    <p:sldId id="21569" r:id="rId3"/>
    <p:sldId id="21570" r:id="rId4"/>
    <p:sldId id="21571" r:id="rId5"/>
    <p:sldId id="21605" r:id="rId6"/>
    <p:sldId id="21599" r:id="rId7"/>
    <p:sldId id="21600" r:id="rId8"/>
    <p:sldId id="21572" r:id="rId9"/>
    <p:sldId id="21603" r:id="rId10"/>
    <p:sldId id="21604" r:id="rId11"/>
    <p:sldId id="21574" r:id="rId12"/>
    <p:sldId id="21575" r:id="rId13"/>
    <p:sldId id="21583" r:id="rId14"/>
    <p:sldId id="21576" r:id="rId15"/>
    <p:sldId id="21577" r:id="rId16"/>
    <p:sldId id="21581" r:id="rId17"/>
    <p:sldId id="21584" r:id="rId18"/>
    <p:sldId id="21578" r:id="rId19"/>
    <p:sldId id="21587" r:id="rId20"/>
    <p:sldId id="21608" r:id="rId21"/>
    <p:sldId id="21609" r:id="rId22"/>
    <p:sldId id="21598" r:id="rId23"/>
    <p:sldId id="21585" r:id="rId24"/>
    <p:sldId id="21586" r:id="rId25"/>
    <p:sldId id="21582" r:id="rId26"/>
    <p:sldId id="21589" r:id="rId27"/>
    <p:sldId id="21601" r:id="rId28"/>
    <p:sldId id="21602" r:id="rId29"/>
    <p:sldId id="21579" r:id="rId30"/>
    <p:sldId id="21592" r:id="rId31"/>
    <p:sldId id="21595" r:id="rId32"/>
    <p:sldId id="21597" r:id="rId33"/>
    <p:sldId id="21606" r:id="rId34"/>
    <p:sldId id="21607" r:id="rId35"/>
    <p:sldId id="21588" r:id="rId36"/>
    <p:sldId id="21580" r:id="rId37"/>
    <p:sldId id="21497" r:id="rId38"/>
    <p:sldId id="21610" r:id="rId39"/>
  </p:sldIdLst>
  <p:sldSz cx="12192000" cy="6858000"/>
  <p:notesSz cx="7023100" cy="93091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D1EE8D-7F1A-C61C-188A-6BA525AE70FC}" name="Hannah Roberts" initials="" userId="S::hroberts@nafcu.org::93c2cdb9-4e29-434c-aa32-cda6aaf71b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486"/>
    <a:srgbClr val="07162E"/>
    <a:srgbClr val="023B60"/>
    <a:srgbClr val="C7CCD0"/>
    <a:srgbClr val="FF9900"/>
    <a:srgbClr val="FF9933"/>
    <a:srgbClr val="5B9BD5"/>
    <a:srgbClr val="44546A"/>
    <a:srgbClr val="0466A4"/>
    <a:srgbClr val="0E5A8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7" autoAdjust="0"/>
    <p:restoredTop sz="97419" autoAdjust="0"/>
  </p:normalViewPr>
  <p:slideViewPr>
    <p:cSldViewPr snapToGrid="0">
      <p:cViewPr varScale="1">
        <p:scale>
          <a:sx n="64" d="100"/>
          <a:sy n="64" d="100"/>
        </p:scale>
        <p:origin x="1140" y="7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3" d="100"/>
          <a:sy n="123" d="100"/>
        </p:scale>
        <p:origin x="41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3F6951-6AE4-4D78-9164-DA7E2EB6D38F}" type="doc">
      <dgm:prSet loTypeId="urn:microsoft.com/office/officeart/2005/8/layout/cycle8" loCatId="cycle" qsTypeId="urn:microsoft.com/office/officeart/2005/8/quickstyle/simple1" qsCatId="simple" csTypeId="urn:microsoft.com/office/officeart/2005/8/colors/accent1_2" csCatId="accent1" phldr="1"/>
      <dgm:spPr/>
    </dgm:pt>
    <dgm:pt modelId="{D4BF4AD8-458A-4540-8F8E-C9937C54A5CC}">
      <dgm:prSet phldrT="[Text]"/>
      <dgm:spPr/>
      <dgm:t>
        <a:bodyPr/>
        <a:lstStyle/>
        <a:p>
          <a:r>
            <a:rPr lang="en-US" dirty="0"/>
            <a:t>Liquidity</a:t>
          </a:r>
        </a:p>
      </dgm:t>
    </dgm:pt>
    <dgm:pt modelId="{ABCFDE18-CBCC-4AF7-BF25-BEC976888D86}" type="parTrans" cxnId="{F1290878-DDCF-45CA-BF8A-95781971EC08}">
      <dgm:prSet/>
      <dgm:spPr/>
      <dgm:t>
        <a:bodyPr/>
        <a:lstStyle/>
        <a:p>
          <a:endParaRPr lang="en-US"/>
        </a:p>
      </dgm:t>
    </dgm:pt>
    <dgm:pt modelId="{7C784238-CA74-4B62-B9E4-0F89CD328AA1}" type="sibTrans" cxnId="{F1290878-DDCF-45CA-BF8A-95781971EC08}">
      <dgm:prSet/>
      <dgm:spPr/>
      <dgm:t>
        <a:bodyPr/>
        <a:lstStyle/>
        <a:p>
          <a:endParaRPr lang="en-US"/>
        </a:p>
      </dgm:t>
    </dgm:pt>
    <dgm:pt modelId="{EA6F5770-5ACB-454D-883C-F737C5A13147}">
      <dgm:prSet phldrT="[Text]"/>
      <dgm:spPr/>
      <dgm:t>
        <a:bodyPr/>
        <a:lstStyle/>
        <a:p>
          <a:r>
            <a:rPr lang="en-US" dirty="0"/>
            <a:t>Yield</a:t>
          </a:r>
        </a:p>
      </dgm:t>
    </dgm:pt>
    <dgm:pt modelId="{67C810B7-8697-45AE-BCF9-E21BC1DC9867}" type="parTrans" cxnId="{9B5A2D80-A987-4187-8B4B-0C4E06B0F9C2}">
      <dgm:prSet/>
      <dgm:spPr/>
      <dgm:t>
        <a:bodyPr/>
        <a:lstStyle/>
        <a:p>
          <a:endParaRPr lang="en-US"/>
        </a:p>
      </dgm:t>
    </dgm:pt>
    <dgm:pt modelId="{705C7E4A-2440-4513-82EA-C46361E10930}" type="sibTrans" cxnId="{9B5A2D80-A987-4187-8B4B-0C4E06B0F9C2}">
      <dgm:prSet/>
      <dgm:spPr/>
      <dgm:t>
        <a:bodyPr/>
        <a:lstStyle/>
        <a:p>
          <a:endParaRPr lang="en-US"/>
        </a:p>
      </dgm:t>
    </dgm:pt>
    <dgm:pt modelId="{EFEF22DE-8CF1-4658-80E4-0ED5E0C23318}">
      <dgm:prSet phldrT="[Text]"/>
      <dgm:spPr/>
      <dgm:t>
        <a:bodyPr/>
        <a:lstStyle/>
        <a:p>
          <a:r>
            <a:rPr lang="en-US" dirty="0"/>
            <a:t>Safety</a:t>
          </a:r>
        </a:p>
      </dgm:t>
    </dgm:pt>
    <dgm:pt modelId="{7B95343A-25BC-4F19-BE40-253FFE7218B9}" type="parTrans" cxnId="{68543FD1-6205-4111-BD0B-7BAF35053CCB}">
      <dgm:prSet/>
      <dgm:spPr/>
      <dgm:t>
        <a:bodyPr/>
        <a:lstStyle/>
        <a:p>
          <a:endParaRPr lang="en-US"/>
        </a:p>
      </dgm:t>
    </dgm:pt>
    <dgm:pt modelId="{D693420B-BC4F-4CAF-9BDB-D9DBEC6843F2}" type="sibTrans" cxnId="{68543FD1-6205-4111-BD0B-7BAF35053CCB}">
      <dgm:prSet/>
      <dgm:spPr/>
      <dgm:t>
        <a:bodyPr/>
        <a:lstStyle/>
        <a:p>
          <a:endParaRPr lang="en-US"/>
        </a:p>
      </dgm:t>
    </dgm:pt>
    <dgm:pt modelId="{2756123C-5818-4D8B-9DEB-F080E9973FE8}" type="pres">
      <dgm:prSet presAssocID="{493F6951-6AE4-4D78-9164-DA7E2EB6D38F}" presName="compositeShape" presStyleCnt="0">
        <dgm:presLayoutVars>
          <dgm:chMax val="7"/>
          <dgm:dir/>
          <dgm:resizeHandles val="exact"/>
        </dgm:presLayoutVars>
      </dgm:prSet>
      <dgm:spPr/>
    </dgm:pt>
    <dgm:pt modelId="{E0000377-ECAE-434D-99D9-821CBD3CAA85}" type="pres">
      <dgm:prSet presAssocID="{493F6951-6AE4-4D78-9164-DA7E2EB6D38F}" presName="wedge1" presStyleLbl="node1" presStyleIdx="0" presStyleCnt="3"/>
      <dgm:spPr/>
    </dgm:pt>
    <dgm:pt modelId="{2C1184F4-0497-490B-A1E3-BADFEBF380B8}" type="pres">
      <dgm:prSet presAssocID="{493F6951-6AE4-4D78-9164-DA7E2EB6D38F}" presName="dummy1a" presStyleCnt="0"/>
      <dgm:spPr/>
    </dgm:pt>
    <dgm:pt modelId="{457D8083-D1EC-411E-AF2B-AC2EEEC442DB}" type="pres">
      <dgm:prSet presAssocID="{493F6951-6AE4-4D78-9164-DA7E2EB6D38F}" presName="dummy1b" presStyleCnt="0"/>
      <dgm:spPr/>
    </dgm:pt>
    <dgm:pt modelId="{C30C7DF2-A06A-42B9-9855-F9C675E7A149}" type="pres">
      <dgm:prSet presAssocID="{493F6951-6AE4-4D78-9164-DA7E2EB6D38F}" presName="wedge1Tx" presStyleLbl="node1" presStyleIdx="0" presStyleCnt="3">
        <dgm:presLayoutVars>
          <dgm:chMax val="0"/>
          <dgm:chPref val="0"/>
          <dgm:bulletEnabled val="1"/>
        </dgm:presLayoutVars>
      </dgm:prSet>
      <dgm:spPr/>
    </dgm:pt>
    <dgm:pt modelId="{87566DE6-8C6C-41A4-B2C4-2064144E71AB}" type="pres">
      <dgm:prSet presAssocID="{493F6951-6AE4-4D78-9164-DA7E2EB6D38F}" presName="wedge2" presStyleLbl="node1" presStyleIdx="1" presStyleCnt="3"/>
      <dgm:spPr/>
    </dgm:pt>
    <dgm:pt modelId="{66591167-227B-47CC-A075-0674E8F366AD}" type="pres">
      <dgm:prSet presAssocID="{493F6951-6AE4-4D78-9164-DA7E2EB6D38F}" presName="dummy2a" presStyleCnt="0"/>
      <dgm:spPr/>
    </dgm:pt>
    <dgm:pt modelId="{1F9C7F17-7A49-4525-8366-917EE6E29115}" type="pres">
      <dgm:prSet presAssocID="{493F6951-6AE4-4D78-9164-DA7E2EB6D38F}" presName="dummy2b" presStyleCnt="0"/>
      <dgm:spPr/>
    </dgm:pt>
    <dgm:pt modelId="{00206AE6-FA3C-434D-8820-EC490E2B618E}" type="pres">
      <dgm:prSet presAssocID="{493F6951-6AE4-4D78-9164-DA7E2EB6D38F}" presName="wedge2Tx" presStyleLbl="node1" presStyleIdx="1" presStyleCnt="3">
        <dgm:presLayoutVars>
          <dgm:chMax val="0"/>
          <dgm:chPref val="0"/>
          <dgm:bulletEnabled val="1"/>
        </dgm:presLayoutVars>
      </dgm:prSet>
      <dgm:spPr/>
    </dgm:pt>
    <dgm:pt modelId="{18878413-8ABA-467B-9343-5286C98101DA}" type="pres">
      <dgm:prSet presAssocID="{493F6951-6AE4-4D78-9164-DA7E2EB6D38F}" presName="wedge3" presStyleLbl="node1" presStyleIdx="2" presStyleCnt="3"/>
      <dgm:spPr/>
    </dgm:pt>
    <dgm:pt modelId="{6B197255-0A0D-4B38-88BF-63E7FDBA06DC}" type="pres">
      <dgm:prSet presAssocID="{493F6951-6AE4-4D78-9164-DA7E2EB6D38F}" presName="dummy3a" presStyleCnt="0"/>
      <dgm:spPr/>
    </dgm:pt>
    <dgm:pt modelId="{6AA387AC-A541-421F-B721-67549F560FC1}" type="pres">
      <dgm:prSet presAssocID="{493F6951-6AE4-4D78-9164-DA7E2EB6D38F}" presName="dummy3b" presStyleCnt="0"/>
      <dgm:spPr/>
    </dgm:pt>
    <dgm:pt modelId="{FF6F5440-F61E-4806-A71D-2C215C8CCCA5}" type="pres">
      <dgm:prSet presAssocID="{493F6951-6AE4-4D78-9164-DA7E2EB6D38F}" presName="wedge3Tx" presStyleLbl="node1" presStyleIdx="2" presStyleCnt="3">
        <dgm:presLayoutVars>
          <dgm:chMax val="0"/>
          <dgm:chPref val="0"/>
          <dgm:bulletEnabled val="1"/>
        </dgm:presLayoutVars>
      </dgm:prSet>
      <dgm:spPr/>
    </dgm:pt>
    <dgm:pt modelId="{9E6D9E81-C20A-4AAF-ADB8-C68FEB45D1C0}" type="pres">
      <dgm:prSet presAssocID="{7C784238-CA74-4B62-B9E4-0F89CD328AA1}" presName="arrowWedge1" presStyleLbl="fgSibTrans2D1" presStyleIdx="0" presStyleCnt="3"/>
      <dgm:spPr/>
    </dgm:pt>
    <dgm:pt modelId="{A72B7A3C-034E-4D19-B646-B7F5BD5E19A4}" type="pres">
      <dgm:prSet presAssocID="{705C7E4A-2440-4513-82EA-C46361E10930}" presName="arrowWedge2" presStyleLbl="fgSibTrans2D1" presStyleIdx="1" presStyleCnt="3"/>
      <dgm:spPr/>
    </dgm:pt>
    <dgm:pt modelId="{B90F5C2F-DD5C-4C95-A861-1B37ACE9DB54}" type="pres">
      <dgm:prSet presAssocID="{D693420B-BC4F-4CAF-9BDB-D9DBEC6843F2}" presName="arrowWedge3" presStyleLbl="fgSibTrans2D1" presStyleIdx="2" presStyleCnt="3"/>
      <dgm:spPr/>
    </dgm:pt>
  </dgm:ptLst>
  <dgm:cxnLst>
    <dgm:cxn modelId="{7EAB8E05-D696-4A67-A3EA-8C6DFF7718B0}" type="presOf" srcId="{D4BF4AD8-458A-4540-8F8E-C9937C54A5CC}" destId="{C30C7DF2-A06A-42B9-9855-F9C675E7A149}" srcOrd="1" destOrd="0" presId="urn:microsoft.com/office/officeart/2005/8/layout/cycle8"/>
    <dgm:cxn modelId="{9CCBB805-F89F-426B-96D9-5990668619CF}" type="presOf" srcId="{D4BF4AD8-458A-4540-8F8E-C9937C54A5CC}" destId="{E0000377-ECAE-434D-99D9-821CBD3CAA85}" srcOrd="0" destOrd="0" presId="urn:microsoft.com/office/officeart/2005/8/layout/cycle8"/>
    <dgm:cxn modelId="{27774312-0351-43C8-9210-9FDC4161DBFD}" type="presOf" srcId="{EFEF22DE-8CF1-4658-80E4-0ED5E0C23318}" destId="{FF6F5440-F61E-4806-A71D-2C215C8CCCA5}" srcOrd="1" destOrd="0" presId="urn:microsoft.com/office/officeart/2005/8/layout/cycle8"/>
    <dgm:cxn modelId="{860DBC26-46E9-4109-AD36-542623873197}" type="presOf" srcId="{EA6F5770-5ACB-454D-883C-F737C5A13147}" destId="{87566DE6-8C6C-41A4-B2C4-2064144E71AB}" srcOrd="0" destOrd="0" presId="urn:microsoft.com/office/officeart/2005/8/layout/cycle8"/>
    <dgm:cxn modelId="{AA777E60-5CE4-4A7F-9FDA-DE5A37B9739E}" type="presOf" srcId="{493F6951-6AE4-4D78-9164-DA7E2EB6D38F}" destId="{2756123C-5818-4D8B-9DEB-F080E9973FE8}" srcOrd="0" destOrd="0" presId="urn:microsoft.com/office/officeart/2005/8/layout/cycle8"/>
    <dgm:cxn modelId="{F1290878-DDCF-45CA-BF8A-95781971EC08}" srcId="{493F6951-6AE4-4D78-9164-DA7E2EB6D38F}" destId="{D4BF4AD8-458A-4540-8F8E-C9937C54A5CC}" srcOrd="0" destOrd="0" parTransId="{ABCFDE18-CBCC-4AF7-BF25-BEC976888D86}" sibTransId="{7C784238-CA74-4B62-B9E4-0F89CD328AA1}"/>
    <dgm:cxn modelId="{9B5A2D80-A987-4187-8B4B-0C4E06B0F9C2}" srcId="{493F6951-6AE4-4D78-9164-DA7E2EB6D38F}" destId="{EA6F5770-5ACB-454D-883C-F737C5A13147}" srcOrd="1" destOrd="0" parTransId="{67C810B7-8697-45AE-BCF9-E21BC1DC9867}" sibTransId="{705C7E4A-2440-4513-82EA-C46361E10930}"/>
    <dgm:cxn modelId="{C6D882BF-9D20-4A14-84AE-7178F75E8B4E}" type="presOf" srcId="{EA6F5770-5ACB-454D-883C-F737C5A13147}" destId="{00206AE6-FA3C-434D-8820-EC490E2B618E}" srcOrd="1" destOrd="0" presId="urn:microsoft.com/office/officeart/2005/8/layout/cycle8"/>
    <dgm:cxn modelId="{68543FD1-6205-4111-BD0B-7BAF35053CCB}" srcId="{493F6951-6AE4-4D78-9164-DA7E2EB6D38F}" destId="{EFEF22DE-8CF1-4658-80E4-0ED5E0C23318}" srcOrd="2" destOrd="0" parTransId="{7B95343A-25BC-4F19-BE40-253FFE7218B9}" sibTransId="{D693420B-BC4F-4CAF-9BDB-D9DBEC6843F2}"/>
    <dgm:cxn modelId="{AABFE3DF-9102-4ADD-B12B-F00DD91B0609}" type="presOf" srcId="{EFEF22DE-8CF1-4658-80E4-0ED5E0C23318}" destId="{18878413-8ABA-467B-9343-5286C98101DA}" srcOrd="0" destOrd="0" presId="urn:microsoft.com/office/officeart/2005/8/layout/cycle8"/>
    <dgm:cxn modelId="{565DF2A8-527A-47C3-A96C-0BB9E99ED65E}" type="presParOf" srcId="{2756123C-5818-4D8B-9DEB-F080E9973FE8}" destId="{E0000377-ECAE-434D-99D9-821CBD3CAA85}" srcOrd="0" destOrd="0" presId="urn:microsoft.com/office/officeart/2005/8/layout/cycle8"/>
    <dgm:cxn modelId="{D58F28EC-CAE2-4B12-8CF1-F1F677D6CF76}" type="presParOf" srcId="{2756123C-5818-4D8B-9DEB-F080E9973FE8}" destId="{2C1184F4-0497-490B-A1E3-BADFEBF380B8}" srcOrd="1" destOrd="0" presId="urn:microsoft.com/office/officeart/2005/8/layout/cycle8"/>
    <dgm:cxn modelId="{11F942A8-6467-4944-8B0A-3F887527217A}" type="presParOf" srcId="{2756123C-5818-4D8B-9DEB-F080E9973FE8}" destId="{457D8083-D1EC-411E-AF2B-AC2EEEC442DB}" srcOrd="2" destOrd="0" presId="urn:microsoft.com/office/officeart/2005/8/layout/cycle8"/>
    <dgm:cxn modelId="{EE4C2000-A712-4E82-8E96-38DC3186447F}" type="presParOf" srcId="{2756123C-5818-4D8B-9DEB-F080E9973FE8}" destId="{C30C7DF2-A06A-42B9-9855-F9C675E7A149}" srcOrd="3" destOrd="0" presId="urn:microsoft.com/office/officeart/2005/8/layout/cycle8"/>
    <dgm:cxn modelId="{F3ECA2C0-C436-496B-AE06-D412A303C3CE}" type="presParOf" srcId="{2756123C-5818-4D8B-9DEB-F080E9973FE8}" destId="{87566DE6-8C6C-41A4-B2C4-2064144E71AB}" srcOrd="4" destOrd="0" presId="urn:microsoft.com/office/officeart/2005/8/layout/cycle8"/>
    <dgm:cxn modelId="{439BEFB1-DEE2-40D7-BD50-570CD3AD7A89}" type="presParOf" srcId="{2756123C-5818-4D8B-9DEB-F080E9973FE8}" destId="{66591167-227B-47CC-A075-0674E8F366AD}" srcOrd="5" destOrd="0" presId="urn:microsoft.com/office/officeart/2005/8/layout/cycle8"/>
    <dgm:cxn modelId="{5142FA9B-4D04-4004-8FA4-407C6ED26DD8}" type="presParOf" srcId="{2756123C-5818-4D8B-9DEB-F080E9973FE8}" destId="{1F9C7F17-7A49-4525-8366-917EE6E29115}" srcOrd="6" destOrd="0" presId="urn:microsoft.com/office/officeart/2005/8/layout/cycle8"/>
    <dgm:cxn modelId="{C2D51618-7F3A-48C4-A22A-C32585E4E347}" type="presParOf" srcId="{2756123C-5818-4D8B-9DEB-F080E9973FE8}" destId="{00206AE6-FA3C-434D-8820-EC490E2B618E}" srcOrd="7" destOrd="0" presId="urn:microsoft.com/office/officeart/2005/8/layout/cycle8"/>
    <dgm:cxn modelId="{84CA228E-F562-4977-B138-0F3453968FBD}" type="presParOf" srcId="{2756123C-5818-4D8B-9DEB-F080E9973FE8}" destId="{18878413-8ABA-467B-9343-5286C98101DA}" srcOrd="8" destOrd="0" presId="urn:microsoft.com/office/officeart/2005/8/layout/cycle8"/>
    <dgm:cxn modelId="{68FE2D2D-0003-44F6-B322-AB97F1ADBFAE}" type="presParOf" srcId="{2756123C-5818-4D8B-9DEB-F080E9973FE8}" destId="{6B197255-0A0D-4B38-88BF-63E7FDBA06DC}" srcOrd="9" destOrd="0" presId="urn:microsoft.com/office/officeart/2005/8/layout/cycle8"/>
    <dgm:cxn modelId="{CB0927CD-D458-419D-A6A6-69965C0A5EBB}" type="presParOf" srcId="{2756123C-5818-4D8B-9DEB-F080E9973FE8}" destId="{6AA387AC-A541-421F-B721-67549F560FC1}" srcOrd="10" destOrd="0" presId="urn:microsoft.com/office/officeart/2005/8/layout/cycle8"/>
    <dgm:cxn modelId="{7DF80EFF-863A-4DED-A1BE-5DEC66DDAA47}" type="presParOf" srcId="{2756123C-5818-4D8B-9DEB-F080E9973FE8}" destId="{FF6F5440-F61E-4806-A71D-2C215C8CCCA5}" srcOrd="11" destOrd="0" presId="urn:microsoft.com/office/officeart/2005/8/layout/cycle8"/>
    <dgm:cxn modelId="{6EFFFB94-6FE0-4E36-AEBD-637A9D4DA4DD}" type="presParOf" srcId="{2756123C-5818-4D8B-9DEB-F080E9973FE8}" destId="{9E6D9E81-C20A-4AAF-ADB8-C68FEB45D1C0}" srcOrd="12" destOrd="0" presId="urn:microsoft.com/office/officeart/2005/8/layout/cycle8"/>
    <dgm:cxn modelId="{73D5CA71-157B-4A39-9D74-36AA45E71B15}" type="presParOf" srcId="{2756123C-5818-4D8B-9DEB-F080E9973FE8}" destId="{A72B7A3C-034E-4D19-B646-B7F5BD5E19A4}" srcOrd="13" destOrd="0" presId="urn:microsoft.com/office/officeart/2005/8/layout/cycle8"/>
    <dgm:cxn modelId="{446689FE-01D2-4CD1-94E6-3E5BD9C2F6CD}" type="presParOf" srcId="{2756123C-5818-4D8B-9DEB-F080E9973FE8}" destId="{B90F5C2F-DD5C-4C95-A861-1B37ACE9DB5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00377-ECAE-434D-99D9-821CBD3CAA85}">
      <dsp:nvSpPr>
        <dsp:cNvPr id="0" name=""/>
        <dsp:cNvSpPr/>
      </dsp:nvSpPr>
      <dsp:spPr>
        <a:xfrm>
          <a:off x="1514418" y="272311"/>
          <a:ext cx="3519098" cy="3519098"/>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Liquidity</a:t>
          </a:r>
        </a:p>
      </dsp:txBody>
      <dsp:txXfrm>
        <a:off x="3369067" y="1018024"/>
        <a:ext cx="1256820" cy="1047350"/>
      </dsp:txXfrm>
    </dsp:sp>
    <dsp:sp modelId="{87566DE6-8C6C-41A4-B2C4-2064144E71AB}">
      <dsp:nvSpPr>
        <dsp:cNvPr id="0" name=""/>
        <dsp:cNvSpPr/>
      </dsp:nvSpPr>
      <dsp:spPr>
        <a:xfrm>
          <a:off x="1441941" y="397993"/>
          <a:ext cx="3519098" cy="3519098"/>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Yield</a:t>
          </a:r>
        </a:p>
      </dsp:txBody>
      <dsp:txXfrm>
        <a:off x="2279822" y="2681217"/>
        <a:ext cx="1885231" cy="921668"/>
      </dsp:txXfrm>
    </dsp:sp>
    <dsp:sp modelId="{18878413-8ABA-467B-9343-5286C98101DA}">
      <dsp:nvSpPr>
        <dsp:cNvPr id="0" name=""/>
        <dsp:cNvSpPr/>
      </dsp:nvSpPr>
      <dsp:spPr>
        <a:xfrm>
          <a:off x="1369465" y="272311"/>
          <a:ext cx="3519098" cy="3519098"/>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Safety</a:t>
          </a:r>
        </a:p>
      </dsp:txBody>
      <dsp:txXfrm>
        <a:off x="1777093" y="1018024"/>
        <a:ext cx="1256820" cy="1047350"/>
      </dsp:txXfrm>
    </dsp:sp>
    <dsp:sp modelId="{9E6D9E81-C20A-4AAF-ADB8-C68FEB45D1C0}">
      <dsp:nvSpPr>
        <dsp:cNvPr id="0" name=""/>
        <dsp:cNvSpPr/>
      </dsp:nvSpPr>
      <dsp:spPr>
        <a:xfrm>
          <a:off x="1296859" y="54462"/>
          <a:ext cx="3954796" cy="395479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2B7A3C-034E-4D19-B646-B7F5BD5E19A4}">
      <dsp:nvSpPr>
        <dsp:cNvPr id="0" name=""/>
        <dsp:cNvSpPr/>
      </dsp:nvSpPr>
      <dsp:spPr>
        <a:xfrm>
          <a:off x="1224092" y="179921"/>
          <a:ext cx="3954796" cy="395479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0F5C2F-DD5C-4C95-A861-1B37ACE9DB54}">
      <dsp:nvSpPr>
        <dsp:cNvPr id="0" name=""/>
        <dsp:cNvSpPr/>
      </dsp:nvSpPr>
      <dsp:spPr>
        <a:xfrm>
          <a:off x="1151325" y="54462"/>
          <a:ext cx="3954796" cy="395479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3E188D-4ACB-A572-0E47-6654A27B1F8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333F675-8762-41C3-83F8-F2CEB57FED4E}" type="slidenum">
              <a:rPr lang="en-US" smtClean="0"/>
              <a:t>‹#›</a:t>
            </a:fld>
            <a:endParaRPr lang="en-US" dirty="0"/>
          </a:p>
        </p:txBody>
      </p:sp>
    </p:spTree>
    <p:extLst>
      <p:ext uri="{BB962C8B-B14F-4D97-AF65-F5344CB8AC3E}">
        <p14:creationId xmlns:p14="http://schemas.microsoft.com/office/powerpoint/2010/main" val="160402287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32" userDrawn="1">
          <p15:clr>
            <a:srgbClr val="F26B43"/>
          </p15:clr>
        </p15:guide>
        <p15:guide id="2" pos="221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D6D439A-F8B8-499C-8F9A-E33DA0259727}" type="datetimeFigureOut">
              <a:rPr lang="en-US" smtClean="0"/>
              <a:t>9/15/2024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5F96340-0E84-43F9-B2E7-2E05844C827F}" type="slidenum">
              <a:rPr lang="en-US" smtClean="0"/>
              <a:t>‹#›</a:t>
            </a:fld>
            <a:endParaRPr lang="en-US" dirty="0"/>
          </a:p>
        </p:txBody>
      </p:sp>
    </p:spTree>
    <p:extLst>
      <p:ext uri="{BB962C8B-B14F-4D97-AF65-F5344CB8AC3E}">
        <p14:creationId xmlns:p14="http://schemas.microsoft.com/office/powerpoint/2010/main" val="143405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F96340-0E84-43F9-B2E7-2E05844C827F}" type="slidenum">
              <a:rPr lang="en-US" smtClean="0"/>
              <a:t>38</a:t>
            </a:fld>
            <a:endParaRPr lang="en-US" dirty="0"/>
          </a:p>
        </p:txBody>
      </p:sp>
    </p:spTree>
    <p:extLst>
      <p:ext uri="{BB962C8B-B14F-4D97-AF65-F5344CB8AC3E}">
        <p14:creationId xmlns:p14="http://schemas.microsoft.com/office/powerpoint/2010/main" val="489406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89A1-F3FC-8FB2-5F7B-7D96C7FB136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BBAC4B-486D-3600-FC71-914DFA7FC3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5DF5E2-61FE-F6A0-6D62-238967B4CD9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9F7FA14-30E1-D26F-EBCC-47C52084A1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F86E3-3D71-2DE2-663C-15DEF384D14F}"/>
              </a:ext>
            </a:extLst>
          </p:cNvPr>
          <p:cNvSpPr>
            <a:spLocks noGrp="1"/>
          </p:cNvSpPr>
          <p:nvPr>
            <p:ph type="sldNum" sz="quarter" idx="12"/>
          </p:nvPr>
        </p:nvSpPr>
        <p:spPr/>
        <p:txBody>
          <a:bodyPr/>
          <a:lstStyle/>
          <a:p>
            <a:fld id="{9EA249EE-C3A7-41B8-9691-234A1B788C70}" type="slidenum">
              <a:rPr lang="en-US" smtClean="0"/>
              <a:t>‹#›</a:t>
            </a:fld>
            <a:endParaRPr lang="en-US" dirty="0"/>
          </a:p>
        </p:txBody>
      </p:sp>
    </p:spTree>
    <p:extLst>
      <p:ext uri="{BB962C8B-B14F-4D97-AF65-F5344CB8AC3E}">
        <p14:creationId xmlns:p14="http://schemas.microsoft.com/office/powerpoint/2010/main" val="3643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C6061650-4B6F-2D3C-312E-4DB1647549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F78F5-BD95-B595-B114-60E2721C1F1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4CCD289-02CC-E54E-C619-BF5DDC18A2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E591A-2336-BB2E-9FD5-04318C0E1029}"/>
              </a:ext>
            </a:extLst>
          </p:cNvPr>
          <p:cNvSpPr>
            <a:spLocks noGrp="1"/>
          </p:cNvSpPr>
          <p:nvPr>
            <p:ph type="sldNum" sz="quarter" idx="12"/>
          </p:nvPr>
        </p:nvSpPr>
        <p:spPr/>
        <p:txBody>
          <a:bodyPr/>
          <a:lstStyle/>
          <a:p>
            <a:fld id="{9EA249EE-C3A7-41B8-9691-234A1B788C70}" type="slidenum">
              <a:rPr lang="en-US" smtClean="0"/>
              <a:t>‹#›</a:t>
            </a:fld>
            <a:endParaRPr lang="en-US" dirty="0"/>
          </a:p>
        </p:txBody>
      </p:sp>
      <p:sp>
        <p:nvSpPr>
          <p:cNvPr id="7" name="Title 1">
            <a:extLst>
              <a:ext uri="{FF2B5EF4-FFF2-40B4-BE49-F238E27FC236}">
                <a16:creationId xmlns:a16="http://schemas.microsoft.com/office/drawing/2014/main" id="{675586B9-FE95-5E1D-2C73-871982A174AD}"/>
              </a:ext>
            </a:extLst>
          </p:cNvPr>
          <p:cNvSpPr>
            <a:spLocks noGrp="1"/>
          </p:cNvSpPr>
          <p:nvPr>
            <p:ph type="title"/>
          </p:nvPr>
        </p:nvSpPr>
        <p:spPr>
          <a:xfrm>
            <a:off x="0" y="0"/>
            <a:ext cx="12192000" cy="862445"/>
          </a:xfrm>
          <a:prstGeom prst="rect">
            <a:avLst/>
          </a:prstGeom>
        </p:spPr>
        <p:txBody>
          <a:bodyPr>
            <a:normAutofit/>
          </a:bodyPr>
          <a:lstStyle>
            <a:lvl1pPr>
              <a:defRPr sz="3000"/>
            </a:lvl1pPr>
          </a:lstStyle>
          <a:p>
            <a:r>
              <a:rPr lang="en-US"/>
              <a:t>Click to edit Master title style</a:t>
            </a:r>
          </a:p>
        </p:txBody>
      </p:sp>
    </p:spTree>
    <p:extLst>
      <p:ext uri="{BB962C8B-B14F-4D97-AF65-F5344CB8AC3E}">
        <p14:creationId xmlns:p14="http://schemas.microsoft.com/office/powerpoint/2010/main" val="1878999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536D48-C935-AB65-186D-3A0A6ACDF95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A9C616-5B20-310F-261E-7F6CA0B14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10835-0536-5469-5288-4762E5E8FED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77C5C3F-9189-759F-DA3D-D3279CA993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97C3EC-178B-4A5A-B8FE-8DB3C24B0DED}"/>
              </a:ext>
            </a:extLst>
          </p:cNvPr>
          <p:cNvSpPr>
            <a:spLocks noGrp="1"/>
          </p:cNvSpPr>
          <p:nvPr>
            <p:ph type="sldNum" sz="quarter" idx="12"/>
          </p:nvPr>
        </p:nvSpPr>
        <p:spPr/>
        <p:txBody>
          <a:bodyPr/>
          <a:lstStyle/>
          <a:p>
            <a:fld id="{9EA249EE-C3A7-41B8-9691-234A1B788C70}" type="slidenum">
              <a:rPr lang="en-US" smtClean="0"/>
              <a:t>‹#›</a:t>
            </a:fld>
            <a:endParaRPr lang="en-US" dirty="0"/>
          </a:p>
        </p:txBody>
      </p:sp>
    </p:spTree>
    <p:extLst>
      <p:ext uri="{BB962C8B-B14F-4D97-AF65-F5344CB8AC3E}">
        <p14:creationId xmlns:p14="http://schemas.microsoft.com/office/powerpoint/2010/main" val="255821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ker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0505"/>
            <a:ext cx="10363200" cy="1219200"/>
          </a:xfrm>
          <a:prstGeom prst="rect">
            <a:avLst/>
          </a:prstGeom>
          <a:noFill/>
        </p:spPr>
        <p:txBody>
          <a:bodyPr anchor="ctr">
            <a:noAutofit/>
          </a:bodyPr>
          <a:lstStyle>
            <a:lvl1pPr algn="ctr">
              <a:lnSpc>
                <a:spcPct val="100000"/>
              </a:lnSpc>
              <a:defRPr sz="4000" baseline="0">
                <a:solidFill>
                  <a:srgbClr val="00206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828800" y="3886200"/>
            <a:ext cx="8534400" cy="1219200"/>
          </a:xfrm>
        </p:spPr>
        <p:txBody>
          <a:bodyPr>
            <a:normAutofit/>
          </a:bodyPr>
          <a:lstStyle>
            <a:lvl1pPr marL="0" indent="0" algn="ctr">
              <a:buNone/>
              <a:defRPr sz="2000">
                <a:solidFill>
                  <a:srgbClr val="002060"/>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Year</a:t>
            </a:r>
          </a:p>
        </p:txBody>
      </p:sp>
      <p:sp>
        <p:nvSpPr>
          <p:cNvPr id="7" name="Rectangle 6"/>
          <p:cNvSpPr/>
          <p:nvPr userDrawn="1"/>
        </p:nvSpPr>
        <p:spPr>
          <a:xfrm>
            <a:off x="0" y="0"/>
            <a:ext cx="101600" cy="6629400"/>
          </a:xfrm>
          <a:prstGeom prst="rect">
            <a:avLst/>
          </a:prstGeom>
          <a:gradFill>
            <a:gsLst>
              <a:gs pos="0">
                <a:schemeClr val="accent1">
                  <a:tint val="66000"/>
                  <a:satMod val="160000"/>
                </a:schemeClr>
              </a:gs>
              <a:gs pos="0">
                <a:srgbClr val="0070C0"/>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101600" y="6324600"/>
            <a:ext cx="11277600" cy="502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1265408" y="6477000"/>
            <a:ext cx="902208"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6BDD8E8-0771-23F1-272C-42C9D8C253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4014" y="388885"/>
            <a:ext cx="2604467" cy="525515"/>
          </a:xfrm>
          <a:prstGeom prst="rect">
            <a:avLst/>
          </a:prstGeom>
        </p:spPr>
      </p:pic>
    </p:spTree>
    <p:extLst>
      <p:ext uri="{BB962C8B-B14F-4D97-AF65-F5344CB8AC3E}">
        <p14:creationId xmlns:p14="http://schemas.microsoft.com/office/powerpoint/2010/main" val="4116732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ker Lef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CFFE40-06D9-13F5-AF93-EDF479D6BB37}"/>
              </a:ext>
            </a:extLst>
          </p:cNvPr>
          <p:cNvSpPr>
            <a:spLocks noGrp="1"/>
          </p:cNvSpPr>
          <p:nvPr>
            <p:ph type="sldNum" sz="quarter" idx="12"/>
          </p:nvPr>
        </p:nvSpPr>
        <p:spPr>
          <a:xfrm>
            <a:off x="11608130" y="6458767"/>
            <a:ext cx="386442" cy="262708"/>
          </a:xfrm>
        </p:spPr>
        <p:txBody>
          <a:bodyPr/>
          <a:lstStyle/>
          <a:p>
            <a:fld id="{9EA249EE-C3A7-41B8-9691-234A1B788C70}" type="slidenum">
              <a:rPr lang="en-US" smtClean="0"/>
              <a:t>‹#›</a:t>
            </a:fld>
            <a:endParaRPr lang="en-US" dirty="0"/>
          </a:p>
        </p:txBody>
      </p:sp>
      <p:pic>
        <p:nvPicPr>
          <p:cNvPr id="7" name="Picture 6">
            <a:extLst>
              <a:ext uri="{FF2B5EF4-FFF2-40B4-BE49-F238E27FC236}">
                <a16:creationId xmlns:a16="http://schemas.microsoft.com/office/drawing/2014/main" id="{AE9CB195-86DA-4950-4E2F-5C24BD4B0C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7428" y="6458767"/>
            <a:ext cx="1655115" cy="333960"/>
          </a:xfrm>
          <a:prstGeom prst="rect">
            <a:avLst/>
          </a:prstGeom>
        </p:spPr>
      </p:pic>
      <p:cxnSp>
        <p:nvCxnSpPr>
          <p:cNvPr id="9" name="Straight Connector 8">
            <a:extLst>
              <a:ext uri="{FF2B5EF4-FFF2-40B4-BE49-F238E27FC236}">
                <a16:creationId xmlns:a16="http://schemas.microsoft.com/office/drawing/2014/main" id="{3326F822-3202-BA9C-E4C7-F565BAD65222}"/>
              </a:ext>
            </a:extLst>
          </p:cNvPr>
          <p:cNvCxnSpPr/>
          <p:nvPr userDrawn="1"/>
        </p:nvCxnSpPr>
        <p:spPr>
          <a:xfrm>
            <a:off x="2102427" y="6721475"/>
            <a:ext cx="100895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570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ker Righ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E1E1B7-5D31-A497-253F-548350882B9D}"/>
              </a:ext>
            </a:extLst>
          </p:cNvPr>
          <p:cNvSpPr>
            <a:spLocks noGrp="1"/>
          </p:cNvSpPr>
          <p:nvPr>
            <p:ph type="sldNum" sz="quarter" idx="12"/>
          </p:nvPr>
        </p:nvSpPr>
        <p:spPr>
          <a:xfrm>
            <a:off x="183573" y="6388946"/>
            <a:ext cx="404256" cy="286491"/>
          </a:xfrm>
        </p:spPr>
        <p:txBody>
          <a:bodyPr/>
          <a:lstStyle>
            <a:lvl1pPr algn="l">
              <a:defRPr/>
            </a:lvl1pPr>
          </a:lstStyle>
          <a:p>
            <a:fld id="{9EA249EE-C3A7-41B8-9691-234A1B788C70}" type="slidenum">
              <a:rPr lang="en-US" smtClean="0"/>
              <a:pPr/>
              <a:t>‹#›</a:t>
            </a:fld>
            <a:endParaRPr lang="en-US" dirty="0"/>
          </a:p>
        </p:txBody>
      </p:sp>
      <p:cxnSp>
        <p:nvCxnSpPr>
          <p:cNvPr id="9" name="Straight Connector 8">
            <a:extLst>
              <a:ext uri="{FF2B5EF4-FFF2-40B4-BE49-F238E27FC236}">
                <a16:creationId xmlns:a16="http://schemas.microsoft.com/office/drawing/2014/main" id="{9C7E92E7-A40A-131C-FA55-CCB65822806B}"/>
              </a:ext>
            </a:extLst>
          </p:cNvPr>
          <p:cNvCxnSpPr>
            <a:cxnSpLocks/>
          </p:cNvCxnSpPr>
          <p:nvPr userDrawn="1"/>
        </p:nvCxnSpPr>
        <p:spPr>
          <a:xfrm>
            <a:off x="-5938" y="6675437"/>
            <a:ext cx="102543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0CE8872-C7A0-6B2D-B6F4-341AAD44D2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3312" y="6492874"/>
            <a:ext cx="1655115" cy="333960"/>
          </a:xfrm>
          <a:prstGeom prst="rect">
            <a:avLst/>
          </a:prstGeom>
        </p:spPr>
      </p:pic>
    </p:spTree>
    <p:extLst>
      <p:ext uri="{BB962C8B-B14F-4D97-AF65-F5344CB8AC3E}">
        <p14:creationId xmlns:p14="http://schemas.microsoft.com/office/powerpoint/2010/main" val="2226556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D79C8F3D-D079-4CF3-2229-21F8363F3DDF}"/>
              </a:ext>
            </a:extLst>
          </p:cNvPr>
          <p:cNvSpPr/>
          <p:nvPr userDrawn="1"/>
        </p:nvSpPr>
        <p:spPr>
          <a:xfrm>
            <a:off x="0" y="5427023"/>
            <a:ext cx="2743200" cy="1430977"/>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F9ED05FC-9521-4B77-FD17-387AD6062596}"/>
              </a:ext>
            </a:extLst>
          </p:cNvPr>
          <p:cNvSpPr>
            <a:spLocks noGrp="1"/>
          </p:cNvSpPr>
          <p:nvPr>
            <p:ph type="sldNum" sz="quarter" idx="12"/>
          </p:nvPr>
        </p:nvSpPr>
        <p:spPr>
          <a:xfrm>
            <a:off x="9251372" y="6353464"/>
            <a:ext cx="2743200" cy="365125"/>
          </a:xfrm>
        </p:spPr>
        <p:txBody>
          <a:bodyPr/>
          <a:lstStyle/>
          <a:p>
            <a:fld id="{9EA249EE-C3A7-41B8-9691-234A1B788C70}" type="slidenum">
              <a:rPr lang="en-US" smtClean="0"/>
              <a:t>‹#›</a:t>
            </a:fld>
            <a:endParaRPr lang="en-US" dirty="0"/>
          </a:p>
        </p:txBody>
      </p:sp>
      <p:sp>
        <p:nvSpPr>
          <p:cNvPr id="4" name="Right Triangle 3">
            <a:extLst>
              <a:ext uri="{FF2B5EF4-FFF2-40B4-BE49-F238E27FC236}">
                <a16:creationId xmlns:a16="http://schemas.microsoft.com/office/drawing/2014/main" id="{7AC7054D-65D6-931F-F526-4077A1C89141}"/>
              </a:ext>
            </a:extLst>
          </p:cNvPr>
          <p:cNvSpPr/>
          <p:nvPr userDrawn="1"/>
        </p:nvSpPr>
        <p:spPr>
          <a:xfrm rot="10800000">
            <a:off x="10162308" y="862445"/>
            <a:ext cx="2029691" cy="1184564"/>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489F49A-F896-AD34-7208-FADF67AAE683}"/>
              </a:ext>
            </a:extLst>
          </p:cNvPr>
          <p:cNvSpPr/>
          <p:nvPr userDrawn="1"/>
        </p:nvSpPr>
        <p:spPr>
          <a:xfrm>
            <a:off x="0" y="0"/>
            <a:ext cx="12191999" cy="862444"/>
          </a:xfrm>
          <a:prstGeom prst="rect">
            <a:avLst/>
          </a:prstGeom>
          <a:solidFill>
            <a:srgbClr val="00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2F8EE10-6D5A-F374-42EB-BAA8E63A6C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7428" y="6458767"/>
            <a:ext cx="1655115" cy="333960"/>
          </a:xfrm>
          <a:prstGeom prst="rect">
            <a:avLst/>
          </a:prstGeom>
        </p:spPr>
      </p:pic>
    </p:spTree>
    <p:extLst>
      <p:ext uri="{BB962C8B-B14F-4D97-AF65-F5344CB8AC3E}">
        <p14:creationId xmlns:p14="http://schemas.microsoft.com/office/powerpoint/2010/main" val="2851645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0D422B7-C8C2-149D-6BE8-7FCC7D608EAA}"/>
              </a:ext>
            </a:extLst>
          </p:cNvPr>
          <p:cNvSpPr/>
          <p:nvPr userDrawn="1"/>
        </p:nvSpPr>
        <p:spPr>
          <a:xfrm>
            <a:off x="0" y="5403273"/>
            <a:ext cx="2743200" cy="1454727"/>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33D319-7D34-8BFC-CE63-C2291E17B067}"/>
              </a:ext>
            </a:extLst>
          </p:cNvPr>
          <p:cNvSpPr>
            <a:spLocks noGrp="1"/>
          </p:cNvSpPr>
          <p:nvPr>
            <p:ph type="title"/>
          </p:nvPr>
        </p:nvSpPr>
        <p:spPr/>
        <p:txBody>
          <a:bodyPr>
            <a:normAutofit/>
          </a:bodyPr>
          <a:lstStyle>
            <a:lvl1pPr>
              <a:defRPr sz="3000"/>
            </a:lvl1pPr>
          </a:lstStyle>
          <a:p>
            <a:r>
              <a:rPr lang="en-US"/>
              <a:t>Click to edit Master title style</a:t>
            </a:r>
          </a:p>
        </p:txBody>
      </p:sp>
      <p:sp>
        <p:nvSpPr>
          <p:cNvPr id="5" name="Slide Number Placeholder 4">
            <a:extLst>
              <a:ext uri="{FF2B5EF4-FFF2-40B4-BE49-F238E27FC236}">
                <a16:creationId xmlns:a16="http://schemas.microsoft.com/office/drawing/2014/main" id="{95767EEB-DA52-39D2-C311-79A424C6C29F}"/>
              </a:ext>
            </a:extLst>
          </p:cNvPr>
          <p:cNvSpPr>
            <a:spLocks noGrp="1"/>
          </p:cNvSpPr>
          <p:nvPr>
            <p:ph type="sldNum" sz="quarter" idx="12"/>
          </p:nvPr>
        </p:nvSpPr>
        <p:spPr>
          <a:xfrm>
            <a:off x="107372" y="6360965"/>
            <a:ext cx="2743200" cy="365125"/>
          </a:xfrm>
        </p:spPr>
        <p:txBody>
          <a:bodyPr/>
          <a:lstStyle>
            <a:lvl1pPr algn="l">
              <a:defRPr/>
            </a:lvl1pPr>
          </a:lstStyle>
          <a:p>
            <a:fld id="{9EA249EE-C3A7-41B8-9691-234A1B788C70}" type="slidenum">
              <a:rPr lang="en-US" smtClean="0"/>
              <a:pPr/>
              <a:t>‹#›</a:t>
            </a:fld>
            <a:endParaRPr lang="en-US" dirty="0"/>
          </a:p>
        </p:txBody>
      </p:sp>
      <p:sp>
        <p:nvSpPr>
          <p:cNvPr id="6" name="Right Triangle 5">
            <a:extLst>
              <a:ext uri="{FF2B5EF4-FFF2-40B4-BE49-F238E27FC236}">
                <a16:creationId xmlns:a16="http://schemas.microsoft.com/office/drawing/2014/main" id="{01DAA79A-DC88-F527-0DDD-EDFD430B9B77}"/>
              </a:ext>
            </a:extLst>
          </p:cNvPr>
          <p:cNvSpPr/>
          <p:nvPr userDrawn="1"/>
        </p:nvSpPr>
        <p:spPr>
          <a:xfrm rot="10800000">
            <a:off x="10137288" y="779318"/>
            <a:ext cx="2054712" cy="1205345"/>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E6DA31E-224D-712E-C7A8-E10DAAC5DA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9513" y="6392130"/>
            <a:ext cx="1655115" cy="333960"/>
          </a:xfrm>
          <a:prstGeom prst="rect">
            <a:avLst/>
          </a:prstGeom>
        </p:spPr>
      </p:pic>
    </p:spTree>
    <p:extLst>
      <p:ext uri="{BB962C8B-B14F-4D97-AF65-F5344CB8AC3E}">
        <p14:creationId xmlns:p14="http://schemas.microsoft.com/office/powerpoint/2010/main" val="37773300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5DA1-0E4C-3D69-AEF1-5573924C0AB7}"/>
              </a:ext>
            </a:extLst>
          </p:cNvPr>
          <p:cNvSpPr>
            <a:spLocks noGrp="1"/>
          </p:cNvSpPr>
          <p:nvPr>
            <p:ph type="title"/>
          </p:nvPr>
        </p:nvSpPr>
        <p:spPr/>
        <p:txBody>
          <a:bodyPr>
            <a:normAutofit/>
          </a:bodyPr>
          <a:lstStyle>
            <a:lvl1pPr>
              <a:defRPr sz="3000"/>
            </a:lvl1pPr>
          </a:lstStyle>
          <a:p>
            <a:r>
              <a:rPr lang="en-US"/>
              <a:t>Click to edit Master title style</a:t>
            </a:r>
          </a:p>
        </p:txBody>
      </p:sp>
      <p:sp>
        <p:nvSpPr>
          <p:cNvPr id="5" name="Slide Number Placeholder 4">
            <a:extLst>
              <a:ext uri="{FF2B5EF4-FFF2-40B4-BE49-F238E27FC236}">
                <a16:creationId xmlns:a16="http://schemas.microsoft.com/office/drawing/2014/main" id="{DF9A0F0C-E851-AA94-A435-42624EA17CAA}"/>
              </a:ext>
            </a:extLst>
          </p:cNvPr>
          <p:cNvSpPr>
            <a:spLocks noGrp="1"/>
          </p:cNvSpPr>
          <p:nvPr>
            <p:ph type="sldNum" sz="quarter" idx="12"/>
          </p:nvPr>
        </p:nvSpPr>
        <p:spPr>
          <a:xfrm>
            <a:off x="9292935" y="6356349"/>
            <a:ext cx="2743200" cy="365125"/>
          </a:xfrm>
        </p:spPr>
        <p:txBody>
          <a:bodyPr/>
          <a:lstStyle/>
          <a:p>
            <a:fld id="{9EA249EE-C3A7-41B8-9691-234A1B788C70}" type="slidenum">
              <a:rPr lang="en-US" smtClean="0"/>
              <a:t>‹#›</a:t>
            </a:fld>
            <a:endParaRPr lang="en-US" dirty="0"/>
          </a:p>
        </p:txBody>
      </p:sp>
      <p:sp>
        <p:nvSpPr>
          <p:cNvPr id="6" name="Right Triangle 5">
            <a:extLst>
              <a:ext uri="{FF2B5EF4-FFF2-40B4-BE49-F238E27FC236}">
                <a16:creationId xmlns:a16="http://schemas.microsoft.com/office/drawing/2014/main" id="{E94B815C-17B5-B91D-756F-139F410A257D}"/>
              </a:ext>
            </a:extLst>
          </p:cNvPr>
          <p:cNvSpPr/>
          <p:nvPr userDrawn="1"/>
        </p:nvSpPr>
        <p:spPr>
          <a:xfrm>
            <a:off x="0" y="5631873"/>
            <a:ext cx="2971800" cy="1226127"/>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9D1FA29-D8A1-AC31-33DE-DB8EE8D09A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7428" y="6458767"/>
            <a:ext cx="1655115" cy="333960"/>
          </a:xfrm>
          <a:prstGeom prst="rect">
            <a:avLst/>
          </a:prstGeom>
        </p:spPr>
      </p:pic>
    </p:spTree>
    <p:extLst>
      <p:ext uri="{BB962C8B-B14F-4D97-AF65-F5344CB8AC3E}">
        <p14:creationId xmlns:p14="http://schemas.microsoft.com/office/powerpoint/2010/main" val="3353797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6CBD954-F94D-25C5-0B65-D50DFA607F8A}"/>
              </a:ext>
            </a:extLst>
          </p:cNvPr>
          <p:cNvSpPr/>
          <p:nvPr userDrawn="1"/>
        </p:nvSpPr>
        <p:spPr>
          <a:xfrm>
            <a:off x="0" y="5631873"/>
            <a:ext cx="2971800" cy="1226127"/>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2E50FC-8E99-226E-BF5B-5E21C5C54678}"/>
              </a:ext>
            </a:extLst>
          </p:cNvPr>
          <p:cNvSpPr>
            <a:spLocks noGrp="1"/>
          </p:cNvSpPr>
          <p:nvPr>
            <p:ph type="title"/>
          </p:nvPr>
        </p:nvSpPr>
        <p:spPr/>
        <p:txBody>
          <a:bodyPr>
            <a:normAutofit/>
          </a:bodyPr>
          <a:lstStyle>
            <a:lvl1pPr>
              <a:defRPr sz="3000"/>
            </a:lvl1pPr>
          </a:lstStyle>
          <a:p>
            <a:r>
              <a:rPr lang="en-US"/>
              <a:t>Click to edit Master title style</a:t>
            </a:r>
          </a:p>
        </p:txBody>
      </p:sp>
      <p:sp>
        <p:nvSpPr>
          <p:cNvPr id="5" name="Slide Number Placeholder 4">
            <a:extLst>
              <a:ext uri="{FF2B5EF4-FFF2-40B4-BE49-F238E27FC236}">
                <a16:creationId xmlns:a16="http://schemas.microsoft.com/office/drawing/2014/main" id="{3FA26E3C-8D32-C7BC-A4E3-84B784401B65}"/>
              </a:ext>
            </a:extLst>
          </p:cNvPr>
          <p:cNvSpPr>
            <a:spLocks noGrp="1"/>
          </p:cNvSpPr>
          <p:nvPr>
            <p:ph type="sldNum" sz="quarter" idx="12"/>
          </p:nvPr>
        </p:nvSpPr>
        <p:spPr>
          <a:xfrm>
            <a:off x="114300" y="6270334"/>
            <a:ext cx="2743200" cy="365125"/>
          </a:xfrm>
        </p:spPr>
        <p:txBody>
          <a:bodyPr/>
          <a:lstStyle>
            <a:lvl1pPr algn="l">
              <a:defRPr/>
            </a:lvl1pPr>
          </a:lstStyle>
          <a:p>
            <a:fld id="{9EA249EE-C3A7-41B8-9691-234A1B788C70}" type="slidenum">
              <a:rPr lang="en-US" smtClean="0"/>
              <a:pPr/>
              <a:t>‹#›</a:t>
            </a:fld>
            <a:endParaRPr lang="en-US" dirty="0"/>
          </a:p>
        </p:txBody>
      </p:sp>
      <p:pic>
        <p:nvPicPr>
          <p:cNvPr id="6" name="Picture 5">
            <a:extLst>
              <a:ext uri="{FF2B5EF4-FFF2-40B4-BE49-F238E27FC236}">
                <a16:creationId xmlns:a16="http://schemas.microsoft.com/office/drawing/2014/main" id="{6298BF64-BFC9-3412-7729-F242A626B4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2310" y="6270335"/>
            <a:ext cx="1809570" cy="365125"/>
          </a:xfrm>
          <a:prstGeom prst="rect">
            <a:avLst/>
          </a:prstGeom>
        </p:spPr>
      </p:pic>
    </p:spTree>
    <p:extLst>
      <p:ext uri="{BB962C8B-B14F-4D97-AF65-F5344CB8AC3E}">
        <p14:creationId xmlns:p14="http://schemas.microsoft.com/office/powerpoint/2010/main" val="1079762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4846-981F-36DD-4692-D427991BB839}"/>
              </a:ext>
            </a:extLst>
          </p:cNvPr>
          <p:cNvSpPr>
            <a:spLocks noGrp="1"/>
          </p:cNvSpPr>
          <p:nvPr>
            <p:ph type="title"/>
          </p:nvPr>
        </p:nvSpPr>
        <p:spPr/>
        <p:txBody>
          <a:bodyPr/>
          <a:lstStyle>
            <a:lvl1pPr>
              <a:defRPr>
                <a:solidFill>
                  <a:srgbClr val="DF8538"/>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9DBBA0B3-876B-20BC-A4DD-FC82CC58DE8D}"/>
              </a:ext>
            </a:extLst>
          </p:cNvPr>
          <p:cNvSpPr>
            <a:spLocks noGrp="1"/>
          </p:cNvSpPr>
          <p:nvPr>
            <p:ph type="sldNum" sz="quarter" idx="12"/>
          </p:nvPr>
        </p:nvSpPr>
        <p:spPr>
          <a:xfrm>
            <a:off x="9251372" y="6356350"/>
            <a:ext cx="2743200" cy="365125"/>
          </a:xfrm>
        </p:spPr>
        <p:txBody>
          <a:bodyPr/>
          <a:lstStyle/>
          <a:p>
            <a:fld id="{9EA249EE-C3A7-41B8-9691-234A1B788C70}" type="slidenum">
              <a:rPr lang="en-US" smtClean="0"/>
              <a:t>‹#›</a:t>
            </a:fld>
            <a:endParaRPr lang="en-US" dirty="0"/>
          </a:p>
        </p:txBody>
      </p:sp>
      <p:pic>
        <p:nvPicPr>
          <p:cNvPr id="3" name="Picture 2">
            <a:extLst>
              <a:ext uri="{FF2B5EF4-FFF2-40B4-BE49-F238E27FC236}">
                <a16:creationId xmlns:a16="http://schemas.microsoft.com/office/drawing/2014/main" id="{C3ED13AE-154D-03D3-7CFF-AFA6BB2702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7428" y="6458767"/>
            <a:ext cx="1655115" cy="333960"/>
          </a:xfrm>
          <a:prstGeom prst="rect">
            <a:avLst/>
          </a:prstGeom>
        </p:spPr>
      </p:pic>
    </p:spTree>
    <p:extLst>
      <p:ext uri="{BB962C8B-B14F-4D97-AF65-F5344CB8AC3E}">
        <p14:creationId xmlns:p14="http://schemas.microsoft.com/office/powerpoint/2010/main" val="32707383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9083-9F91-DBE3-D957-B30760B03EEF}"/>
              </a:ext>
            </a:extLst>
          </p:cNvPr>
          <p:cNvSpPr>
            <a:spLocks noGrp="1"/>
          </p:cNvSpPr>
          <p:nvPr>
            <p:ph type="title"/>
          </p:nvPr>
        </p:nvSpPr>
        <p:spPr>
          <a:xfrm>
            <a:off x="0" y="1"/>
            <a:ext cx="12192000" cy="862444"/>
          </a:xfrm>
          <a:prstGeom prst="rect">
            <a:avLst/>
          </a:prstGeom>
        </p:spPr>
        <p:txBody>
          <a:bodyPr>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416503-481A-2228-DEDC-D726171B67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6F683-B575-29CD-EC90-8EED8D02830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D9DADE6-B71D-D4C4-E9CD-1421A09E41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17DE76-E63C-4C58-3E58-F7D347C14327}"/>
              </a:ext>
            </a:extLst>
          </p:cNvPr>
          <p:cNvSpPr>
            <a:spLocks noGrp="1"/>
          </p:cNvSpPr>
          <p:nvPr>
            <p:ph type="sldNum" sz="quarter" idx="12"/>
          </p:nvPr>
        </p:nvSpPr>
        <p:spPr/>
        <p:txBody>
          <a:bodyPr/>
          <a:lstStyle/>
          <a:p>
            <a:fld id="{9EA249EE-C3A7-41B8-9691-234A1B788C70}" type="slidenum">
              <a:rPr lang="en-US" smtClean="0"/>
              <a:t>‹#›</a:t>
            </a:fld>
            <a:endParaRPr lang="en-US" dirty="0"/>
          </a:p>
        </p:txBody>
      </p:sp>
    </p:spTree>
    <p:extLst>
      <p:ext uri="{BB962C8B-B14F-4D97-AF65-F5344CB8AC3E}">
        <p14:creationId xmlns:p14="http://schemas.microsoft.com/office/powerpoint/2010/main" val="1068047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1BB07-0073-3433-45F6-31B489FE6342}"/>
              </a:ext>
            </a:extLst>
          </p:cNvPr>
          <p:cNvSpPr>
            <a:spLocks noGrp="1"/>
          </p:cNvSpPr>
          <p:nvPr>
            <p:ph type="title"/>
          </p:nvPr>
        </p:nvSpPr>
        <p:spPr/>
        <p:txBody>
          <a:bodyPr/>
          <a:lstStyle>
            <a:lvl1pPr>
              <a:defRPr>
                <a:solidFill>
                  <a:srgbClr val="DF8538"/>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34E7460A-5F31-27CF-890F-8A77E53FD30F}"/>
              </a:ext>
            </a:extLst>
          </p:cNvPr>
          <p:cNvSpPr>
            <a:spLocks noGrp="1"/>
          </p:cNvSpPr>
          <p:nvPr>
            <p:ph type="sldNum" sz="quarter" idx="12"/>
          </p:nvPr>
        </p:nvSpPr>
        <p:spPr>
          <a:xfrm>
            <a:off x="183573" y="6314787"/>
            <a:ext cx="2743200" cy="365125"/>
          </a:xfrm>
        </p:spPr>
        <p:txBody>
          <a:bodyPr/>
          <a:lstStyle/>
          <a:p>
            <a:pPr algn="l"/>
            <a:fld id="{9EA249EE-C3A7-41B8-9691-234A1B788C70}" type="slidenum">
              <a:rPr lang="en-US" smtClean="0"/>
              <a:pPr algn="l"/>
              <a:t>‹#›</a:t>
            </a:fld>
            <a:endParaRPr lang="en-US" dirty="0"/>
          </a:p>
        </p:txBody>
      </p:sp>
      <p:pic>
        <p:nvPicPr>
          <p:cNvPr id="3" name="Picture 2">
            <a:extLst>
              <a:ext uri="{FF2B5EF4-FFF2-40B4-BE49-F238E27FC236}">
                <a16:creationId xmlns:a16="http://schemas.microsoft.com/office/drawing/2014/main" id="{6D928C40-1BCA-E217-D534-B99F600856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3312" y="6497349"/>
            <a:ext cx="1655115" cy="333960"/>
          </a:xfrm>
          <a:prstGeom prst="rect">
            <a:avLst/>
          </a:prstGeom>
        </p:spPr>
      </p:pic>
    </p:spTree>
    <p:extLst>
      <p:ext uri="{BB962C8B-B14F-4D97-AF65-F5344CB8AC3E}">
        <p14:creationId xmlns:p14="http://schemas.microsoft.com/office/powerpoint/2010/main" val="14399022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6C7F856-DC7F-9613-0AAF-E6C919D2A472}"/>
              </a:ext>
            </a:extLst>
          </p:cNvPr>
          <p:cNvSpPr>
            <a:spLocks noGrp="1"/>
          </p:cNvSpPr>
          <p:nvPr>
            <p:ph type="sldNum" sz="quarter" idx="12"/>
          </p:nvPr>
        </p:nvSpPr>
        <p:spPr>
          <a:xfrm>
            <a:off x="9327573" y="6366741"/>
            <a:ext cx="2743200" cy="365125"/>
          </a:xfrm>
        </p:spPr>
        <p:txBody>
          <a:bodyPr/>
          <a:lstStyle/>
          <a:p>
            <a:fld id="{9EA249EE-C3A7-41B8-9691-234A1B788C70}" type="slidenum">
              <a:rPr lang="en-US" smtClean="0"/>
              <a:t>‹#›</a:t>
            </a:fld>
            <a:endParaRPr lang="en-US" dirty="0"/>
          </a:p>
        </p:txBody>
      </p:sp>
    </p:spTree>
    <p:extLst>
      <p:ext uri="{BB962C8B-B14F-4D97-AF65-F5344CB8AC3E}">
        <p14:creationId xmlns:p14="http://schemas.microsoft.com/office/powerpoint/2010/main" val="322041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98497-8117-3157-ADB8-EECBE35765F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1AB76C-658C-D33B-BC35-D6D57986D5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845F89-DD50-E068-5581-5A433EA7E28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B9F5CEF-C608-2396-3D46-AA36E496BD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4A1CEF-D177-B2CA-4CC5-EAD26B36ED7D}"/>
              </a:ext>
            </a:extLst>
          </p:cNvPr>
          <p:cNvSpPr>
            <a:spLocks noGrp="1"/>
          </p:cNvSpPr>
          <p:nvPr>
            <p:ph type="sldNum" sz="quarter" idx="12"/>
          </p:nvPr>
        </p:nvSpPr>
        <p:spPr/>
        <p:txBody>
          <a:bodyPr/>
          <a:lstStyle/>
          <a:p>
            <a:fld id="{9EA249EE-C3A7-41B8-9691-234A1B788C70}" type="slidenum">
              <a:rPr lang="en-US" smtClean="0"/>
              <a:t>‹#›</a:t>
            </a:fld>
            <a:endParaRPr lang="en-US" dirty="0"/>
          </a:p>
        </p:txBody>
      </p:sp>
    </p:spTree>
    <p:extLst>
      <p:ext uri="{BB962C8B-B14F-4D97-AF65-F5344CB8AC3E}">
        <p14:creationId xmlns:p14="http://schemas.microsoft.com/office/powerpoint/2010/main" val="1610720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07BE53-2E0A-D679-B15E-D6F3C4808D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6D4514-9F2E-150E-0283-328C604D7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960CC0-845F-D3DB-CFA1-7A4B56F0FFF7}"/>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9838EE7-F519-903A-5E53-E9605E04D9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2627B1-D35E-B5D5-E50A-230022C09DCF}"/>
              </a:ext>
            </a:extLst>
          </p:cNvPr>
          <p:cNvSpPr>
            <a:spLocks noGrp="1"/>
          </p:cNvSpPr>
          <p:nvPr>
            <p:ph type="sldNum" sz="quarter" idx="12"/>
          </p:nvPr>
        </p:nvSpPr>
        <p:spPr/>
        <p:txBody>
          <a:bodyPr/>
          <a:lstStyle/>
          <a:p>
            <a:fld id="{9EA249EE-C3A7-41B8-9691-234A1B788C70}" type="slidenum">
              <a:rPr lang="en-US" smtClean="0"/>
              <a:t>‹#›</a:t>
            </a:fld>
            <a:endParaRPr lang="en-US" dirty="0"/>
          </a:p>
        </p:txBody>
      </p:sp>
      <p:sp>
        <p:nvSpPr>
          <p:cNvPr id="8" name="Title 1">
            <a:extLst>
              <a:ext uri="{FF2B5EF4-FFF2-40B4-BE49-F238E27FC236}">
                <a16:creationId xmlns:a16="http://schemas.microsoft.com/office/drawing/2014/main" id="{361CAFE9-867D-1AF3-5283-2A835C6E2399}"/>
              </a:ext>
            </a:extLst>
          </p:cNvPr>
          <p:cNvSpPr>
            <a:spLocks noGrp="1"/>
          </p:cNvSpPr>
          <p:nvPr>
            <p:ph type="title"/>
          </p:nvPr>
        </p:nvSpPr>
        <p:spPr>
          <a:xfrm>
            <a:off x="0" y="0"/>
            <a:ext cx="12192000" cy="862445"/>
          </a:xfrm>
          <a:prstGeom prst="rect">
            <a:avLst/>
          </a:prstGeo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2329352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8A6072-BE49-8D90-B38F-9F3D369A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7F173C-8A79-7FF0-CD1F-937328CFCA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E50EDD-F223-9C2F-F26B-4FDB8DC0F0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7C108F-799C-FB83-ECB3-E948389C42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FB7890-C736-3012-80EA-5564F795A6B0}"/>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743AAAF-58C0-6B32-BDA1-DA6FE0B6A0F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8627FF-C34E-2148-9F85-C64A10EFF161}"/>
              </a:ext>
            </a:extLst>
          </p:cNvPr>
          <p:cNvSpPr>
            <a:spLocks noGrp="1"/>
          </p:cNvSpPr>
          <p:nvPr>
            <p:ph type="sldNum" sz="quarter" idx="12"/>
          </p:nvPr>
        </p:nvSpPr>
        <p:spPr/>
        <p:txBody>
          <a:bodyPr/>
          <a:lstStyle/>
          <a:p>
            <a:fld id="{9EA249EE-C3A7-41B8-9691-234A1B788C70}" type="slidenum">
              <a:rPr lang="en-US" smtClean="0"/>
              <a:t>‹#›</a:t>
            </a:fld>
            <a:endParaRPr lang="en-US" dirty="0"/>
          </a:p>
        </p:txBody>
      </p:sp>
      <p:sp>
        <p:nvSpPr>
          <p:cNvPr id="10" name="Title 1">
            <a:extLst>
              <a:ext uri="{FF2B5EF4-FFF2-40B4-BE49-F238E27FC236}">
                <a16:creationId xmlns:a16="http://schemas.microsoft.com/office/drawing/2014/main" id="{7CD9C5B2-4684-DB6F-60E9-8F624927B51E}"/>
              </a:ext>
            </a:extLst>
          </p:cNvPr>
          <p:cNvSpPr txBox="1">
            <a:spLocks/>
          </p:cNvSpPr>
          <p:nvPr userDrawn="1"/>
        </p:nvSpPr>
        <p:spPr>
          <a:xfrm>
            <a:off x="0" y="0"/>
            <a:ext cx="12192000" cy="86244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mn-lt"/>
                <a:ea typeface="+mj-ea"/>
                <a:cs typeface="+mj-cs"/>
              </a:defRPr>
            </a:lvl1pPr>
          </a:lstStyle>
          <a:p>
            <a:r>
              <a:rPr lang="en-US" sz="3000" dirty="0"/>
              <a:t>Click to edit Master title style</a:t>
            </a:r>
          </a:p>
        </p:txBody>
      </p:sp>
    </p:spTree>
    <p:extLst>
      <p:ext uri="{BB962C8B-B14F-4D97-AF65-F5344CB8AC3E}">
        <p14:creationId xmlns:p14="http://schemas.microsoft.com/office/powerpoint/2010/main" val="1364477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78704-D58B-E4E5-5368-B438CF88BE35}"/>
              </a:ext>
            </a:extLst>
          </p:cNvPr>
          <p:cNvSpPr>
            <a:spLocks noGrp="1"/>
          </p:cNvSpPr>
          <p:nvPr>
            <p:ph type="title"/>
          </p:nvPr>
        </p:nvSpPr>
        <p:spPr>
          <a:xfrm>
            <a:off x="0" y="0"/>
            <a:ext cx="12192000" cy="862445"/>
          </a:xfrm>
          <a:prstGeom prst="rect">
            <a:avLst/>
          </a:prstGeom>
        </p:spPr>
        <p:txBody>
          <a:bodyPr>
            <a:normAutofit/>
          </a:bodyPr>
          <a:lstStyle>
            <a:lvl1pPr>
              <a:defRPr sz="3000"/>
            </a:lvl1pPr>
          </a:lstStyle>
          <a:p>
            <a:r>
              <a:rPr lang="en-US"/>
              <a:t>Click to edit Master title style</a:t>
            </a:r>
          </a:p>
        </p:txBody>
      </p:sp>
      <p:sp>
        <p:nvSpPr>
          <p:cNvPr id="3" name="Date Placeholder 2">
            <a:extLst>
              <a:ext uri="{FF2B5EF4-FFF2-40B4-BE49-F238E27FC236}">
                <a16:creationId xmlns:a16="http://schemas.microsoft.com/office/drawing/2014/main" id="{48F60127-8D45-A026-3179-9CE1EF45E49A}"/>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5CB86A5-6D61-9B8C-6681-D2957181846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C2BA1D-34AD-B5B7-B7D6-610625D8A741}"/>
              </a:ext>
            </a:extLst>
          </p:cNvPr>
          <p:cNvSpPr>
            <a:spLocks noGrp="1"/>
          </p:cNvSpPr>
          <p:nvPr>
            <p:ph type="sldNum" sz="quarter" idx="12"/>
          </p:nvPr>
        </p:nvSpPr>
        <p:spPr/>
        <p:txBody>
          <a:bodyPr/>
          <a:lstStyle/>
          <a:p>
            <a:fld id="{9EA249EE-C3A7-41B8-9691-234A1B788C70}" type="slidenum">
              <a:rPr lang="en-US" smtClean="0"/>
              <a:t>‹#›</a:t>
            </a:fld>
            <a:endParaRPr lang="en-US" dirty="0"/>
          </a:p>
        </p:txBody>
      </p:sp>
    </p:spTree>
    <p:extLst>
      <p:ext uri="{BB962C8B-B14F-4D97-AF65-F5344CB8AC3E}">
        <p14:creationId xmlns:p14="http://schemas.microsoft.com/office/powerpoint/2010/main" val="4224759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90D26B-62FB-1AAE-BD97-7D5FCCF4912D}"/>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8C4A609-1F28-F115-EAE4-907544B27C3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B1D46AB-E6B6-16E3-5021-A934C16EB58D}"/>
              </a:ext>
            </a:extLst>
          </p:cNvPr>
          <p:cNvSpPr>
            <a:spLocks noGrp="1"/>
          </p:cNvSpPr>
          <p:nvPr>
            <p:ph type="sldNum" sz="quarter" idx="12"/>
          </p:nvPr>
        </p:nvSpPr>
        <p:spPr/>
        <p:txBody>
          <a:bodyPr/>
          <a:lstStyle/>
          <a:p>
            <a:fld id="{9EA249EE-C3A7-41B8-9691-234A1B788C70}" type="slidenum">
              <a:rPr lang="en-US" smtClean="0"/>
              <a:t>‹#›</a:t>
            </a:fld>
            <a:endParaRPr lang="en-US" dirty="0"/>
          </a:p>
        </p:txBody>
      </p:sp>
    </p:spTree>
    <p:extLst>
      <p:ext uri="{BB962C8B-B14F-4D97-AF65-F5344CB8AC3E}">
        <p14:creationId xmlns:p14="http://schemas.microsoft.com/office/powerpoint/2010/main" val="179837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2D8B-628B-7F11-A063-3BAE24A48D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9667B9-B7EE-EB1D-BA9D-3E857B6D8A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86C531-529E-BDB7-BCEF-BCC4B148C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EEE0A6-8E1D-4013-DE5F-9D3D570B206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F4E9590-D84F-E0CD-BD3C-AECC8172EE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C8BA89-57B1-C7BB-D298-CC9B9D3DAD80}"/>
              </a:ext>
            </a:extLst>
          </p:cNvPr>
          <p:cNvSpPr>
            <a:spLocks noGrp="1"/>
          </p:cNvSpPr>
          <p:nvPr>
            <p:ph type="sldNum" sz="quarter" idx="12"/>
          </p:nvPr>
        </p:nvSpPr>
        <p:spPr/>
        <p:txBody>
          <a:bodyPr/>
          <a:lstStyle/>
          <a:p>
            <a:fld id="{9EA249EE-C3A7-41B8-9691-234A1B788C70}" type="slidenum">
              <a:rPr lang="en-US" smtClean="0"/>
              <a:t>‹#›</a:t>
            </a:fld>
            <a:endParaRPr lang="en-US" dirty="0"/>
          </a:p>
        </p:txBody>
      </p:sp>
    </p:spTree>
    <p:extLst>
      <p:ext uri="{BB962C8B-B14F-4D97-AF65-F5344CB8AC3E}">
        <p14:creationId xmlns:p14="http://schemas.microsoft.com/office/powerpoint/2010/main" val="428569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1E9C-4BF1-4E51-106B-6170D74EC4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D63A56-21F4-7E6A-5F57-78B6527161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34CA6B1-D9C7-E31B-4FA3-96C7DBE87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7ED21-ED6E-8879-C6D3-2F67DD86476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5EA9A29-75C1-A47F-B1E4-02E3FEEB36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38A735-D6F6-D811-CFE0-48B5DC17E2FB}"/>
              </a:ext>
            </a:extLst>
          </p:cNvPr>
          <p:cNvSpPr>
            <a:spLocks noGrp="1"/>
          </p:cNvSpPr>
          <p:nvPr>
            <p:ph type="sldNum" sz="quarter" idx="12"/>
          </p:nvPr>
        </p:nvSpPr>
        <p:spPr/>
        <p:txBody>
          <a:bodyPr/>
          <a:lstStyle/>
          <a:p>
            <a:fld id="{9EA249EE-C3A7-41B8-9691-234A1B788C70}" type="slidenum">
              <a:rPr lang="en-US" smtClean="0"/>
              <a:t>‹#›</a:t>
            </a:fld>
            <a:endParaRPr lang="en-US" dirty="0"/>
          </a:p>
        </p:txBody>
      </p:sp>
    </p:spTree>
    <p:extLst>
      <p:ext uri="{BB962C8B-B14F-4D97-AF65-F5344CB8AC3E}">
        <p14:creationId xmlns:p14="http://schemas.microsoft.com/office/powerpoint/2010/main" val="249397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20A08-DFEB-FDE0-B832-45F72D3AE098}"/>
              </a:ext>
            </a:extLst>
          </p:cNvPr>
          <p:cNvSpPr>
            <a:spLocks noGrp="1"/>
          </p:cNvSpPr>
          <p:nvPr>
            <p:ph type="title"/>
          </p:nvPr>
        </p:nvSpPr>
        <p:spPr>
          <a:xfrm>
            <a:off x="0" y="1"/>
            <a:ext cx="12192000" cy="779318"/>
          </a:xfrm>
          <a:prstGeom prst="rect">
            <a:avLst/>
          </a:prstGeom>
          <a:solidFill>
            <a:schemeClr val="accent1">
              <a:lumMod val="50000"/>
            </a:schemeClr>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5D2CAE-A38E-13EF-7B11-4CDCD595E2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49A8C-5A73-73A7-B25B-3E9A5DE977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B65A3FA-8ABE-4B86-5232-F38D717B42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B177B7D-1638-EE91-0A25-50013EDA0D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249EE-C3A7-41B8-9691-234A1B788C70}" type="slidenum">
              <a:rPr lang="en-US" smtClean="0"/>
              <a:t>‹#›</a:t>
            </a:fld>
            <a:endParaRPr lang="en-US" dirty="0"/>
          </a:p>
        </p:txBody>
      </p:sp>
    </p:spTree>
    <p:extLst>
      <p:ext uri="{BB962C8B-B14F-4D97-AF65-F5344CB8AC3E}">
        <p14:creationId xmlns:p14="http://schemas.microsoft.com/office/powerpoint/2010/main" val="4092899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lnSpc>
          <a:spcPct val="90000"/>
        </a:lnSpc>
        <a:spcBef>
          <a:spcPct val="0"/>
        </a:spcBef>
        <a:buNone/>
        <a:defRPr sz="40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DF853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gregt@gobaker.com" TargetMode="External"/><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5DD139-633F-87F7-6B66-00259CBCD83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3">
            <a:extLst>
              <a:ext uri="{FF2B5EF4-FFF2-40B4-BE49-F238E27FC236}">
                <a16:creationId xmlns:a16="http://schemas.microsoft.com/office/drawing/2014/main" id="{92577C14-743C-ED85-CAB4-27F5F3773ECF}"/>
              </a:ext>
            </a:extLst>
          </p:cNvPr>
          <p:cNvSpPr txBox="1"/>
          <p:nvPr/>
        </p:nvSpPr>
        <p:spPr>
          <a:xfrm>
            <a:off x="87209" y="96746"/>
            <a:ext cx="7707182" cy="2123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b="1">
                <a:solidFill>
                  <a:srgbClr val="FFFFFF"/>
                </a:solidFill>
              </a:defRPr>
            </a:lvl1pPr>
          </a:lstStyle>
          <a:p>
            <a:r>
              <a:rPr lang="en-US" sz="4400" dirty="0"/>
              <a:t>Investment Strategies for the Next Rate Cycle</a:t>
            </a:r>
          </a:p>
          <a:p>
            <a:endParaRPr lang="en-US" sz="4400" dirty="0"/>
          </a:p>
        </p:txBody>
      </p:sp>
      <p:sp>
        <p:nvSpPr>
          <p:cNvPr id="6" name="Right Triangle 5">
            <a:extLst>
              <a:ext uri="{FF2B5EF4-FFF2-40B4-BE49-F238E27FC236}">
                <a16:creationId xmlns:a16="http://schemas.microsoft.com/office/drawing/2014/main" id="{B505FC93-0932-BAF2-9010-7E125352EC03}"/>
              </a:ext>
            </a:extLst>
          </p:cNvPr>
          <p:cNvSpPr/>
          <p:nvPr/>
        </p:nvSpPr>
        <p:spPr>
          <a:xfrm rot="10800000">
            <a:off x="6806244" y="-2"/>
            <a:ext cx="5385756" cy="5615797"/>
          </a:xfrm>
          <a:prstGeom prst="rtTriangle">
            <a:avLst/>
          </a:prstGeom>
          <a:solidFill>
            <a:srgbClr val="07162E">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52AE8E8-8A46-3036-2A18-55805051F4F0}"/>
              </a:ext>
            </a:extLst>
          </p:cNvPr>
          <p:cNvGrpSpPr/>
          <p:nvPr/>
        </p:nvGrpSpPr>
        <p:grpSpPr>
          <a:xfrm>
            <a:off x="6806244" y="-3"/>
            <a:ext cx="5385756" cy="865930"/>
            <a:chOff x="6806244" y="-3"/>
            <a:chExt cx="5385756" cy="865930"/>
          </a:xfrm>
        </p:grpSpPr>
        <p:sp>
          <p:nvSpPr>
            <p:cNvPr id="8" name="Rectangle 7">
              <a:extLst>
                <a:ext uri="{FF2B5EF4-FFF2-40B4-BE49-F238E27FC236}">
                  <a16:creationId xmlns:a16="http://schemas.microsoft.com/office/drawing/2014/main" id="{6B60C6CB-A773-FEEF-CF0C-B0428723642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F16C5DAC-073B-5929-8A3B-FA6C4D44E5D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NESGFOA Logo">
              <a:extLst>
                <a:ext uri="{FF2B5EF4-FFF2-40B4-BE49-F238E27FC236}">
                  <a16:creationId xmlns:a16="http://schemas.microsoft.com/office/drawing/2014/main" id="{DB96641E-E489-1C17-20E6-71BA6F9BE8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DCBAACC7-B890-1759-E5B1-1F06CA79A0D9}"/>
              </a:ext>
            </a:extLst>
          </p:cNvPr>
          <p:cNvGrpSpPr/>
          <p:nvPr/>
        </p:nvGrpSpPr>
        <p:grpSpPr>
          <a:xfrm>
            <a:off x="7667990" y="921509"/>
            <a:ext cx="4524009" cy="865931"/>
            <a:chOff x="7667990" y="921509"/>
            <a:chExt cx="4524009" cy="865931"/>
          </a:xfrm>
        </p:grpSpPr>
        <p:sp>
          <p:nvSpPr>
            <p:cNvPr id="10" name="Rectangle 9">
              <a:extLst>
                <a:ext uri="{FF2B5EF4-FFF2-40B4-BE49-F238E27FC236}">
                  <a16:creationId xmlns:a16="http://schemas.microsoft.com/office/drawing/2014/main" id="{8032C1DB-5CE1-8549-89C7-C6CB6BA52057}"/>
                </a:ext>
              </a:extLst>
            </p:cNvPr>
            <p:cNvSpPr/>
            <p:nvPr/>
          </p:nvSpPr>
          <p:spPr>
            <a:xfrm rot="10800000">
              <a:off x="8495214" y="921509"/>
              <a:ext cx="3696785"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ECA2EE8A-2EFB-990B-73DF-FDB7CBFEEB59}"/>
                </a:ext>
              </a:extLst>
            </p:cNvPr>
            <p:cNvSpPr/>
            <p:nvPr/>
          </p:nvSpPr>
          <p:spPr>
            <a:xfrm rot="10800000">
              <a:off x="7667990" y="921513"/>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3">
              <a:extLst>
                <a:ext uri="{FF2B5EF4-FFF2-40B4-BE49-F238E27FC236}">
                  <a16:creationId xmlns:a16="http://schemas.microsoft.com/office/drawing/2014/main" id="{9E5C147A-2E2E-8DE9-4B4A-8DD5689F237D}"/>
                </a:ext>
              </a:extLst>
            </p:cNvPr>
            <p:cNvSpPr txBox="1"/>
            <p:nvPr/>
          </p:nvSpPr>
          <p:spPr>
            <a:xfrm>
              <a:off x="8590079" y="1000530"/>
              <a:ext cx="3092968"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b="1">
                  <a:solidFill>
                    <a:srgbClr val="FFFFFF"/>
                  </a:solidFill>
                </a:defRPr>
              </a:lvl1pPr>
            </a:lstStyle>
            <a:p>
              <a:pPr algn="ctr"/>
              <a:r>
                <a:rPr lang="en-US" sz="2000" b="0" dirty="0"/>
                <a:t>77</a:t>
              </a:r>
              <a:r>
                <a:rPr lang="en-US" sz="2000" b="0" baseline="30000" dirty="0"/>
                <a:t>th</a:t>
              </a:r>
              <a:r>
                <a:rPr lang="en-US" sz="2000" b="0" dirty="0"/>
                <a:t> Annual Fall Conference</a:t>
              </a:r>
            </a:p>
            <a:p>
              <a:pPr algn="ctr"/>
              <a:r>
                <a:rPr lang="en-US" sz="2000" b="0" dirty="0"/>
                <a:t>2024</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Leading Economic Indicators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10</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A screenshot of a computer&#10;&#10;Description automatically generated">
            <a:extLst>
              <a:ext uri="{FF2B5EF4-FFF2-40B4-BE49-F238E27FC236}">
                <a16:creationId xmlns:a16="http://schemas.microsoft.com/office/drawing/2014/main" id="{061CB512-66A2-0A7B-DAFF-FEFD4229985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9721" b="10305"/>
          <a:stretch/>
        </p:blipFill>
        <p:spPr>
          <a:xfrm>
            <a:off x="410874" y="967374"/>
            <a:ext cx="11370248" cy="5006971"/>
          </a:xfrm>
          <a:prstGeom prst="rect">
            <a:avLst/>
          </a:prstGeom>
        </p:spPr>
      </p:pic>
      <p:sp>
        <p:nvSpPr>
          <p:cNvPr id="9" name="TextBox 8">
            <a:extLst>
              <a:ext uri="{FF2B5EF4-FFF2-40B4-BE49-F238E27FC236}">
                <a16:creationId xmlns:a16="http://schemas.microsoft.com/office/drawing/2014/main" id="{AB68055B-674A-5FB0-9A8D-B5BBE060C3D5}"/>
              </a:ext>
            </a:extLst>
          </p:cNvPr>
          <p:cNvSpPr txBox="1"/>
          <p:nvPr/>
        </p:nvSpPr>
        <p:spPr>
          <a:xfrm>
            <a:off x="97174" y="6211808"/>
            <a:ext cx="11997649" cy="461665"/>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Leading economic indicators have been </a:t>
            </a:r>
            <a:r>
              <a:rPr lang="en-US" sz="2400" b="1" dirty="0">
                <a:solidFill>
                  <a:schemeClr val="accent1"/>
                </a:solidFill>
              </a:rPr>
              <a:t>negative</a:t>
            </a:r>
            <a:r>
              <a:rPr lang="en-US" sz="2400" b="1" dirty="0">
                <a:solidFill>
                  <a:schemeClr val="accent6"/>
                </a:solidFill>
              </a:rPr>
              <a:t> for 29 out of the last 31 months</a:t>
            </a:r>
            <a:endParaRPr lang="en-US" sz="2400" b="1" dirty="0">
              <a:solidFill>
                <a:schemeClr val="accent1"/>
              </a:solidFill>
            </a:endParaRPr>
          </a:p>
        </p:txBody>
      </p:sp>
    </p:spTree>
    <p:extLst>
      <p:ext uri="{BB962C8B-B14F-4D97-AF65-F5344CB8AC3E}">
        <p14:creationId xmlns:p14="http://schemas.microsoft.com/office/powerpoint/2010/main" val="58878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5A69AC7-B664-53EF-D30C-88DDE455C18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09627" y="920041"/>
            <a:ext cx="6822435" cy="4774053"/>
          </a:xfrm>
          <a:prstGeom prst="rect">
            <a:avLst/>
          </a:prstGeom>
        </p:spPr>
      </p:pic>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Interest Rate Probabilities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36433" y="6486408"/>
            <a:ext cx="2743200" cy="365125"/>
          </a:xfrm>
        </p:spPr>
        <p:txBody>
          <a:bodyPr/>
          <a:lstStyle/>
          <a:p>
            <a:fld id="{9EA249EE-C3A7-41B8-9691-234A1B788C70}" type="slidenum">
              <a:rPr lang="en-US" smtClean="0"/>
              <a:t>11</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B9EA1D7E-6C7D-5054-0C50-EB50EAD4EBBD}"/>
              </a:ext>
            </a:extLst>
          </p:cNvPr>
          <p:cNvSpPr txBox="1"/>
          <p:nvPr/>
        </p:nvSpPr>
        <p:spPr>
          <a:xfrm>
            <a:off x="101900" y="863390"/>
            <a:ext cx="4642127" cy="461665"/>
          </a:xfrm>
          <a:prstGeom prst="rect">
            <a:avLst/>
          </a:prstGeom>
          <a:noFill/>
          <a:ln>
            <a:noFill/>
          </a:ln>
        </p:spPr>
        <p:txBody>
          <a:bodyPr wrap="square" lIns="0" rIns="0" rtlCol="0">
            <a:spAutoFit/>
          </a:bodyPr>
          <a:lstStyle/>
          <a:p>
            <a:pPr>
              <a:buClr>
                <a:schemeClr val="accent6"/>
              </a:buClr>
            </a:pPr>
            <a:r>
              <a:rPr lang="en-US" sz="2400" dirty="0">
                <a:solidFill>
                  <a:schemeClr val="accent6"/>
                </a:solidFill>
              </a:rPr>
              <a:t>Bloomberg </a:t>
            </a:r>
            <a:r>
              <a:rPr lang="en-US" sz="2400" b="1" dirty="0">
                <a:solidFill>
                  <a:schemeClr val="accent1"/>
                </a:solidFill>
              </a:rPr>
              <a:t>WIRP </a:t>
            </a:r>
            <a:r>
              <a:rPr lang="en-US" sz="2400" dirty="0">
                <a:solidFill>
                  <a:schemeClr val="accent6"/>
                </a:solidFill>
              </a:rPr>
              <a:t>screen</a:t>
            </a:r>
            <a:endParaRPr lang="en-US" sz="2400" b="1" dirty="0">
              <a:solidFill>
                <a:schemeClr val="accent1"/>
              </a:solidFill>
            </a:endParaRPr>
          </a:p>
        </p:txBody>
      </p:sp>
      <p:sp>
        <p:nvSpPr>
          <p:cNvPr id="11" name="Rectangle: Rounded Corners 10">
            <a:extLst>
              <a:ext uri="{FF2B5EF4-FFF2-40B4-BE49-F238E27FC236}">
                <a16:creationId xmlns:a16="http://schemas.microsoft.com/office/drawing/2014/main" id="{43E75451-40B1-5043-8ECD-1EFFC714A824}"/>
              </a:ext>
            </a:extLst>
          </p:cNvPr>
          <p:cNvSpPr/>
          <p:nvPr/>
        </p:nvSpPr>
        <p:spPr>
          <a:xfrm>
            <a:off x="8587203" y="2294497"/>
            <a:ext cx="392557" cy="203682"/>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50D1EED9-39C7-8B60-FA53-089AB2030046}"/>
              </a:ext>
            </a:extLst>
          </p:cNvPr>
          <p:cNvCxnSpPr>
            <a:cxnSpLocks/>
            <a:stCxn id="11" idx="3"/>
            <a:endCxn id="15" idx="1"/>
          </p:cNvCxnSpPr>
          <p:nvPr/>
        </p:nvCxnSpPr>
        <p:spPr>
          <a:xfrm>
            <a:off x="8979760" y="2396338"/>
            <a:ext cx="668080" cy="9312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2573976-C1BE-E29B-E6EA-E2ED18E00A64}"/>
              </a:ext>
            </a:extLst>
          </p:cNvPr>
          <p:cNvSpPr txBox="1"/>
          <p:nvPr/>
        </p:nvSpPr>
        <p:spPr>
          <a:xfrm>
            <a:off x="9647840" y="2358660"/>
            <a:ext cx="1331965" cy="261610"/>
          </a:xfrm>
          <a:prstGeom prst="rect">
            <a:avLst/>
          </a:prstGeom>
          <a:noFill/>
          <a:ln>
            <a:noFill/>
          </a:ln>
        </p:spPr>
        <p:txBody>
          <a:bodyPr wrap="square" lIns="0" rIns="0" rtlCol="0">
            <a:spAutoFit/>
          </a:bodyPr>
          <a:lstStyle/>
          <a:p>
            <a:pPr algn="ctr">
              <a:buClr>
                <a:schemeClr val="accent6"/>
              </a:buClr>
            </a:pPr>
            <a:r>
              <a:rPr lang="en-US" sz="1100" b="1" dirty="0">
                <a:solidFill>
                  <a:schemeClr val="accent5"/>
                </a:solidFill>
              </a:rPr>
              <a:t>Assumed Rate Move</a:t>
            </a:r>
          </a:p>
        </p:txBody>
      </p:sp>
      <p:sp>
        <p:nvSpPr>
          <p:cNvPr id="16" name="Rectangle: Rounded Corners 15">
            <a:extLst>
              <a:ext uri="{FF2B5EF4-FFF2-40B4-BE49-F238E27FC236}">
                <a16:creationId xmlns:a16="http://schemas.microsoft.com/office/drawing/2014/main" id="{F65A86CA-67AE-F034-5BAF-5B73B916C378}"/>
              </a:ext>
            </a:extLst>
          </p:cNvPr>
          <p:cNvSpPr/>
          <p:nvPr/>
        </p:nvSpPr>
        <p:spPr>
          <a:xfrm>
            <a:off x="8619276" y="1746019"/>
            <a:ext cx="392557" cy="203682"/>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DF01989-366D-2558-F009-953EEFB9B4C1}"/>
              </a:ext>
            </a:extLst>
          </p:cNvPr>
          <p:cNvCxnSpPr>
            <a:cxnSpLocks/>
            <a:stCxn id="18" idx="1"/>
            <a:endCxn id="16" idx="3"/>
          </p:cNvCxnSpPr>
          <p:nvPr/>
        </p:nvCxnSpPr>
        <p:spPr>
          <a:xfrm flipH="1" flipV="1">
            <a:off x="9011833" y="1847860"/>
            <a:ext cx="682622" cy="9585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15EA41B-8742-C745-8CB8-7ECDFC0CE21E}"/>
              </a:ext>
            </a:extLst>
          </p:cNvPr>
          <p:cNvSpPr txBox="1"/>
          <p:nvPr/>
        </p:nvSpPr>
        <p:spPr>
          <a:xfrm>
            <a:off x="9694455" y="1812908"/>
            <a:ext cx="959393" cy="261610"/>
          </a:xfrm>
          <a:prstGeom prst="rect">
            <a:avLst/>
          </a:prstGeom>
          <a:noFill/>
          <a:ln>
            <a:noFill/>
          </a:ln>
        </p:spPr>
        <p:txBody>
          <a:bodyPr wrap="square" lIns="0" rIns="0" rtlCol="0">
            <a:spAutoFit/>
          </a:bodyPr>
          <a:lstStyle/>
          <a:p>
            <a:pPr algn="ctr">
              <a:buClr>
                <a:schemeClr val="accent6"/>
              </a:buClr>
            </a:pPr>
            <a:r>
              <a:rPr lang="en-US" sz="1100" b="1" dirty="0">
                <a:solidFill>
                  <a:schemeClr val="accent5"/>
                </a:solidFill>
              </a:rPr>
              <a:t>Current Rate</a:t>
            </a:r>
          </a:p>
        </p:txBody>
      </p:sp>
      <p:sp>
        <p:nvSpPr>
          <p:cNvPr id="25" name="Rectangle: Rounded Corners 24">
            <a:extLst>
              <a:ext uri="{FF2B5EF4-FFF2-40B4-BE49-F238E27FC236}">
                <a16:creationId xmlns:a16="http://schemas.microsoft.com/office/drawing/2014/main" id="{27218A73-C3D9-A2D6-3F91-8EDEDE45ABFA}"/>
              </a:ext>
            </a:extLst>
          </p:cNvPr>
          <p:cNvSpPr/>
          <p:nvPr/>
        </p:nvSpPr>
        <p:spPr>
          <a:xfrm>
            <a:off x="6038948" y="2283049"/>
            <a:ext cx="439436" cy="203682"/>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7DFB5478-24B0-A092-E94D-2B12DAE56795}"/>
              </a:ext>
            </a:extLst>
          </p:cNvPr>
          <p:cNvCxnSpPr>
            <a:cxnSpLocks/>
            <a:endCxn id="25" idx="1"/>
          </p:cNvCxnSpPr>
          <p:nvPr/>
        </p:nvCxnSpPr>
        <p:spPr>
          <a:xfrm flipV="1">
            <a:off x="2951019" y="2384890"/>
            <a:ext cx="3087929" cy="10295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9543FCF-5DBE-2A7A-BFEE-C91F2581E71B}"/>
              </a:ext>
            </a:extLst>
          </p:cNvPr>
          <p:cNvSpPr txBox="1"/>
          <p:nvPr/>
        </p:nvSpPr>
        <p:spPr>
          <a:xfrm>
            <a:off x="2003860" y="3272815"/>
            <a:ext cx="978134" cy="430887"/>
          </a:xfrm>
          <a:prstGeom prst="rect">
            <a:avLst/>
          </a:prstGeom>
          <a:noFill/>
          <a:ln>
            <a:noFill/>
          </a:ln>
        </p:spPr>
        <p:txBody>
          <a:bodyPr wrap="square" lIns="0" rIns="0" rtlCol="0">
            <a:spAutoFit/>
          </a:bodyPr>
          <a:lstStyle/>
          <a:p>
            <a:pPr algn="ctr">
              <a:buClr>
                <a:schemeClr val="accent6"/>
              </a:buClr>
            </a:pPr>
            <a:r>
              <a:rPr lang="en-US" sz="1100" b="1" dirty="0">
                <a:solidFill>
                  <a:schemeClr val="accent5"/>
                </a:solidFill>
              </a:rPr>
              <a:t>% Chance of a Single Cut</a:t>
            </a:r>
          </a:p>
        </p:txBody>
      </p:sp>
      <p:sp>
        <p:nvSpPr>
          <p:cNvPr id="29" name="Rectangle: Rounded Corners 28">
            <a:extLst>
              <a:ext uri="{FF2B5EF4-FFF2-40B4-BE49-F238E27FC236}">
                <a16:creationId xmlns:a16="http://schemas.microsoft.com/office/drawing/2014/main" id="{A55AE4B0-B3D9-811E-2B8C-036ED00BF9D3}"/>
              </a:ext>
            </a:extLst>
          </p:cNvPr>
          <p:cNvSpPr/>
          <p:nvPr/>
        </p:nvSpPr>
        <p:spPr>
          <a:xfrm>
            <a:off x="6902492" y="2296841"/>
            <a:ext cx="439436" cy="203682"/>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29">
            <a:extLst>
              <a:ext uri="{FF2B5EF4-FFF2-40B4-BE49-F238E27FC236}">
                <a16:creationId xmlns:a16="http://schemas.microsoft.com/office/drawing/2014/main" id="{58D87E83-71B7-B273-88A6-8D5D8BB0B034}"/>
              </a:ext>
            </a:extLst>
          </p:cNvPr>
          <p:cNvSpPr/>
          <p:nvPr/>
        </p:nvSpPr>
        <p:spPr>
          <a:xfrm>
            <a:off x="3908242" y="2310002"/>
            <a:ext cx="835785" cy="193901"/>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F81061A5-D4DD-CFEE-45BE-35B73786622D}"/>
              </a:ext>
            </a:extLst>
          </p:cNvPr>
          <p:cNvCxnSpPr>
            <a:cxnSpLocks/>
            <a:stCxn id="30" idx="1"/>
          </p:cNvCxnSpPr>
          <p:nvPr/>
        </p:nvCxnSpPr>
        <p:spPr>
          <a:xfrm flipH="1">
            <a:off x="3255013" y="2406953"/>
            <a:ext cx="653229" cy="10472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367B9BC-867A-FC35-7C9D-37322848E9D3}"/>
              </a:ext>
            </a:extLst>
          </p:cNvPr>
          <p:cNvSpPr txBox="1"/>
          <p:nvPr/>
        </p:nvSpPr>
        <p:spPr>
          <a:xfrm>
            <a:off x="2482438" y="2288460"/>
            <a:ext cx="959393" cy="430887"/>
          </a:xfrm>
          <a:prstGeom prst="rect">
            <a:avLst/>
          </a:prstGeom>
          <a:noFill/>
          <a:ln>
            <a:noFill/>
          </a:ln>
        </p:spPr>
        <p:txBody>
          <a:bodyPr wrap="square" lIns="0" rIns="0" rtlCol="0">
            <a:spAutoFit/>
          </a:bodyPr>
          <a:lstStyle/>
          <a:p>
            <a:pPr algn="ctr">
              <a:buClr>
                <a:schemeClr val="accent6"/>
              </a:buClr>
            </a:pPr>
            <a:r>
              <a:rPr lang="en-US" sz="1100" b="1" dirty="0">
                <a:solidFill>
                  <a:schemeClr val="accent5"/>
                </a:solidFill>
              </a:rPr>
              <a:t>Next Fed Meeting</a:t>
            </a:r>
          </a:p>
        </p:txBody>
      </p:sp>
      <p:cxnSp>
        <p:nvCxnSpPr>
          <p:cNvPr id="35" name="Straight Connector 34">
            <a:extLst>
              <a:ext uri="{FF2B5EF4-FFF2-40B4-BE49-F238E27FC236}">
                <a16:creationId xmlns:a16="http://schemas.microsoft.com/office/drawing/2014/main" id="{4224E867-471B-2929-DABF-E49CFA4FDA5F}"/>
              </a:ext>
            </a:extLst>
          </p:cNvPr>
          <p:cNvCxnSpPr>
            <a:cxnSpLocks/>
            <a:stCxn id="29" idx="3"/>
          </p:cNvCxnSpPr>
          <p:nvPr/>
        </p:nvCxnSpPr>
        <p:spPr>
          <a:xfrm>
            <a:off x="7341928" y="2398682"/>
            <a:ext cx="2245761" cy="125277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712B760A-8298-4DD1-2991-76B542B7FF81}"/>
              </a:ext>
            </a:extLst>
          </p:cNvPr>
          <p:cNvSpPr/>
          <p:nvPr/>
        </p:nvSpPr>
        <p:spPr>
          <a:xfrm>
            <a:off x="7781364" y="2276948"/>
            <a:ext cx="371207" cy="203682"/>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ECC13716-8AD9-7CE8-C9D8-F6836D542327}"/>
              </a:ext>
            </a:extLst>
          </p:cNvPr>
          <p:cNvCxnSpPr>
            <a:cxnSpLocks/>
            <a:stCxn id="37" idx="3"/>
            <a:endCxn id="42" idx="1"/>
          </p:cNvCxnSpPr>
          <p:nvPr/>
        </p:nvCxnSpPr>
        <p:spPr>
          <a:xfrm>
            <a:off x="8152571" y="2378789"/>
            <a:ext cx="1467577" cy="55731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66CBE6E-5AA3-51E0-9BBE-72A03C1ED120}"/>
              </a:ext>
            </a:extLst>
          </p:cNvPr>
          <p:cNvSpPr txBox="1"/>
          <p:nvPr/>
        </p:nvSpPr>
        <p:spPr>
          <a:xfrm>
            <a:off x="9781176" y="3511522"/>
            <a:ext cx="2014570" cy="338554"/>
          </a:xfrm>
          <a:prstGeom prst="rect">
            <a:avLst/>
          </a:prstGeom>
          <a:noFill/>
          <a:ln>
            <a:noFill/>
          </a:ln>
        </p:spPr>
        <p:txBody>
          <a:bodyPr wrap="square" lIns="0" rIns="0" rtlCol="0">
            <a:spAutoFit/>
          </a:bodyPr>
          <a:lstStyle/>
          <a:p>
            <a:pPr algn="ctr">
              <a:buClr>
                <a:schemeClr val="accent6"/>
              </a:buClr>
            </a:pPr>
            <a:r>
              <a:rPr lang="en-US" sz="1600" b="1" dirty="0">
                <a:solidFill>
                  <a:schemeClr val="accent3"/>
                </a:solidFill>
              </a:rPr>
              <a:t>0.25 * -134.2% = -0.335</a:t>
            </a:r>
          </a:p>
        </p:txBody>
      </p:sp>
      <p:sp>
        <p:nvSpPr>
          <p:cNvPr id="42" name="TextBox 41">
            <a:extLst>
              <a:ext uri="{FF2B5EF4-FFF2-40B4-BE49-F238E27FC236}">
                <a16:creationId xmlns:a16="http://schemas.microsoft.com/office/drawing/2014/main" id="{ECBDC5D4-4E5B-820B-68E1-22A31FF5802E}"/>
              </a:ext>
            </a:extLst>
          </p:cNvPr>
          <p:cNvSpPr txBox="1"/>
          <p:nvPr/>
        </p:nvSpPr>
        <p:spPr>
          <a:xfrm>
            <a:off x="9620148" y="2766825"/>
            <a:ext cx="2014570" cy="338554"/>
          </a:xfrm>
          <a:prstGeom prst="rect">
            <a:avLst/>
          </a:prstGeom>
          <a:noFill/>
          <a:ln>
            <a:noFill/>
          </a:ln>
        </p:spPr>
        <p:txBody>
          <a:bodyPr wrap="square" lIns="0" rIns="0" rtlCol="0">
            <a:spAutoFit/>
          </a:bodyPr>
          <a:lstStyle/>
          <a:p>
            <a:pPr algn="ctr">
              <a:buClr>
                <a:schemeClr val="accent6"/>
              </a:buClr>
            </a:pPr>
            <a:r>
              <a:rPr lang="en-US" sz="1600" b="1" dirty="0">
                <a:solidFill>
                  <a:schemeClr val="accent3"/>
                </a:solidFill>
              </a:rPr>
              <a:t>5.333 - 0.335 = 4.998</a:t>
            </a:r>
          </a:p>
        </p:txBody>
      </p:sp>
      <p:sp>
        <p:nvSpPr>
          <p:cNvPr id="43" name="TextBox 42">
            <a:extLst>
              <a:ext uri="{FF2B5EF4-FFF2-40B4-BE49-F238E27FC236}">
                <a16:creationId xmlns:a16="http://schemas.microsoft.com/office/drawing/2014/main" id="{9DE1D3DE-E2D7-EC5C-116A-1AF4A25C5804}"/>
              </a:ext>
            </a:extLst>
          </p:cNvPr>
          <p:cNvSpPr txBox="1"/>
          <p:nvPr/>
        </p:nvSpPr>
        <p:spPr>
          <a:xfrm>
            <a:off x="9728687" y="3734727"/>
            <a:ext cx="564402" cy="369332"/>
          </a:xfrm>
          <a:prstGeom prst="rect">
            <a:avLst/>
          </a:prstGeom>
          <a:noFill/>
          <a:ln>
            <a:noFill/>
          </a:ln>
        </p:spPr>
        <p:txBody>
          <a:bodyPr wrap="square" lIns="0" rIns="0" rtlCol="0">
            <a:spAutoFit/>
          </a:bodyPr>
          <a:lstStyle/>
          <a:p>
            <a:pPr algn="ctr">
              <a:buClr>
                <a:schemeClr val="accent6"/>
              </a:buClr>
            </a:pPr>
            <a:r>
              <a:rPr lang="en-US" sz="900" b="1" dirty="0">
                <a:solidFill>
                  <a:schemeClr val="tx1">
                    <a:lumMod val="50000"/>
                    <a:lumOff val="50000"/>
                  </a:schemeClr>
                </a:solidFill>
              </a:rPr>
              <a:t>Assumed Rate</a:t>
            </a:r>
          </a:p>
        </p:txBody>
      </p:sp>
      <p:sp>
        <p:nvSpPr>
          <p:cNvPr id="45" name="TextBox 44">
            <a:extLst>
              <a:ext uri="{FF2B5EF4-FFF2-40B4-BE49-F238E27FC236}">
                <a16:creationId xmlns:a16="http://schemas.microsoft.com/office/drawing/2014/main" id="{682988C0-A94F-E7AA-13F3-13D025C78DB0}"/>
              </a:ext>
            </a:extLst>
          </p:cNvPr>
          <p:cNvSpPr txBox="1"/>
          <p:nvPr/>
        </p:nvSpPr>
        <p:spPr>
          <a:xfrm>
            <a:off x="10358924" y="2978146"/>
            <a:ext cx="523671" cy="369332"/>
          </a:xfrm>
          <a:prstGeom prst="rect">
            <a:avLst/>
          </a:prstGeom>
          <a:noFill/>
          <a:ln>
            <a:noFill/>
          </a:ln>
        </p:spPr>
        <p:txBody>
          <a:bodyPr wrap="square" lIns="0" rIns="0" rtlCol="0">
            <a:spAutoFit/>
          </a:bodyPr>
          <a:lstStyle/>
          <a:p>
            <a:pPr algn="ctr">
              <a:buClr>
                <a:schemeClr val="accent6"/>
              </a:buClr>
            </a:pPr>
            <a:r>
              <a:rPr lang="en-US" sz="900" b="1" dirty="0">
                <a:solidFill>
                  <a:schemeClr val="tx1">
                    <a:lumMod val="50000"/>
                    <a:lumOff val="50000"/>
                  </a:schemeClr>
                </a:solidFill>
              </a:rPr>
              <a:t>Imp. Rate </a:t>
            </a:r>
            <a:r>
              <a:rPr lang="el-GR" sz="900" b="1" dirty="0">
                <a:solidFill>
                  <a:schemeClr val="tx1">
                    <a:lumMod val="50000"/>
                    <a:lumOff val="50000"/>
                  </a:schemeClr>
                </a:solidFill>
              </a:rPr>
              <a:t>Δ</a:t>
            </a:r>
            <a:endParaRPr lang="en-US" sz="900" b="1" dirty="0">
              <a:solidFill>
                <a:schemeClr val="tx1">
                  <a:lumMod val="50000"/>
                  <a:lumOff val="50000"/>
                </a:schemeClr>
              </a:solidFill>
            </a:endParaRPr>
          </a:p>
        </p:txBody>
      </p:sp>
      <p:sp>
        <p:nvSpPr>
          <p:cNvPr id="46" name="TextBox 45">
            <a:extLst>
              <a:ext uri="{FF2B5EF4-FFF2-40B4-BE49-F238E27FC236}">
                <a16:creationId xmlns:a16="http://schemas.microsoft.com/office/drawing/2014/main" id="{DCAB44C4-9B96-421F-E75F-BDA8EE0B6DB4}"/>
              </a:ext>
            </a:extLst>
          </p:cNvPr>
          <p:cNvSpPr txBox="1"/>
          <p:nvPr/>
        </p:nvSpPr>
        <p:spPr>
          <a:xfrm>
            <a:off x="9728687" y="2977318"/>
            <a:ext cx="564402" cy="369332"/>
          </a:xfrm>
          <a:prstGeom prst="rect">
            <a:avLst/>
          </a:prstGeom>
          <a:noFill/>
          <a:ln>
            <a:noFill/>
          </a:ln>
        </p:spPr>
        <p:txBody>
          <a:bodyPr wrap="square" lIns="0" rIns="0" rtlCol="0">
            <a:spAutoFit/>
          </a:bodyPr>
          <a:lstStyle/>
          <a:p>
            <a:pPr algn="ctr">
              <a:buClr>
                <a:schemeClr val="accent6"/>
              </a:buClr>
            </a:pPr>
            <a:r>
              <a:rPr lang="en-US" sz="900" b="1" dirty="0">
                <a:solidFill>
                  <a:schemeClr val="tx1">
                    <a:lumMod val="50000"/>
                    <a:lumOff val="50000"/>
                  </a:schemeClr>
                </a:solidFill>
              </a:rPr>
              <a:t>Current Rate</a:t>
            </a:r>
          </a:p>
        </p:txBody>
      </p:sp>
      <p:sp>
        <p:nvSpPr>
          <p:cNvPr id="47" name="TextBox 46">
            <a:extLst>
              <a:ext uri="{FF2B5EF4-FFF2-40B4-BE49-F238E27FC236}">
                <a16:creationId xmlns:a16="http://schemas.microsoft.com/office/drawing/2014/main" id="{B2F6F159-2CD8-3F91-1507-629D24F4AE9E}"/>
              </a:ext>
            </a:extLst>
          </p:cNvPr>
          <p:cNvSpPr txBox="1"/>
          <p:nvPr/>
        </p:nvSpPr>
        <p:spPr>
          <a:xfrm>
            <a:off x="10976455" y="2977318"/>
            <a:ext cx="564402" cy="369332"/>
          </a:xfrm>
          <a:prstGeom prst="rect">
            <a:avLst/>
          </a:prstGeom>
          <a:noFill/>
          <a:ln>
            <a:noFill/>
          </a:ln>
        </p:spPr>
        <p:txBody>
          <a:bodyPr wrap="square" lIns="0" rIns="0" rtlCol="0">
            <a:spAutoFit/>
          </a:bodyPr>
          <a:lstStyle/>
          <a:p>
            <a:pPr algn="ctr">
              <a:buClr>
                <a:schemeClr val="accent6"/>
              </a:buClr>
            </a:pPr>
            <a:r>
              <a:rPr lang="en-US" sz="900" b="1" dirty="0">
                <a:solidFill>
                  <a:schemeClr val="tx1">
                    <a:lumMod val="50000"/>
                    <a:lumOff val="50000"/>
                  </a:schemeClr>
                </a:solidFill>
              </a:rPr>
              <a:t>Implied Rate</a:t>
            </a:r>
          </a:p>
        </p:txBody>
      </p:sp>
      <p:sp>
        <p:nvSpPr>
          <p:cNvPr id="50" name="TextBox 49">
            <a:extLst>
              <a:ext uri="{FF2B5EF4-FFF2-40B4-BE49-F238E27FC236}">
                <a16:creationId xmlns:a16="http://schemas.microsoft.com/office/drawing/2014/main" id="{688397AA-C223-290C-FFD7-946745DFE1DD}"/>
              </a:ext>
            </a:extLst>
          </p:cNvPr>
          <p:cNvSpPr txBox="1"/>
          <p:nvPr/>
        </p:nvSpPr>
        <p:spPr>
          <a:xfrm>
            <a:off x="10455066" y="3748933"/>
            <a:ext cx="503840" cy="230832"/>
          </a:xfrm>
          <a:prstGeom prst="rect">
            <a:avLst/>
          </a:prstGeom>
          <a:noFill/>
          <a:ln>
            <a:noFill/>
          </a:ln>
        </p:spPr>
        <p:txBody>
          <a:bodyPr wrap="square" lIns="0" rIns="0" rtlCol="0">
            <a:spAutoFit/>
          </a:bodyPr>
          <a:lstStyle/>
          <a:p>
            <a:pPr algn="ctr">
              <a:buClr>
                <a:schemeClr val="accent6"/>
              </a:buClr>
            </a:pPr>
            <a:r>
              <a:rPr lang="en-US" sz="900" b="1" dirty="0">
                <a:solidFill>
                  <a:schemeClr val="tx1">
                    <a:lumMod val="50000"/>
                    <a:lumOff val="50000"/>
                  </a:schemeClr>
                </a:solidFill>
              </a:rPr>
              <a:t>%Hike</a:t>
            </a:r>
          </a:p>
        </p:txBody>
      </p:sp>
      <p:sp>
        <p:nvSpPr>
          <p:cNvPr id="51" name="TextBox 50">
            <a:extLst>
              <a:ext uri="{FF2B5EF4-FFF2-40B4-BE49-F238E27FC236}">
                <a16:creationId xmlns:a16="http://schemas.microsoft.com/office/drawing/2014/main" id="{CAAAD5D7-4D0D-1DC4-4E17-EF98D055C051}"/>
              </a:ext>
            </a:extLst>
          </p:cNvPr>
          <p:cNvSpPr txBox="1"/>
          <p:nvPr/>
        </p:nvSpPr>
        <p:spPr>
          <a:xfrm>
            <a:off x="11277923" y="3730624"/>
            <a:ext cx="526791" cy="369332"/>
          </a:xfrm>
          <a:prstGeom prst="rect">
            <a:avLst/>
          </a:prstGeom>
          <a:noFill/>
          <a:ln>
            <a:noFill/>
          </a:ln>
        </p:spPr>
        <p:txBody>
          <a:bodyPr wrap="square" lIns="0" rIns="0" rtlCol="0">
            <a:spAutoFit/>
          </a:bodyPr>
          <a:lstStyle/>
          <a:p>
            <a:pPr algn="ctr">
              <a:buClr>
                <a:schemeClr val="accent6"/>
              </a:buClr>
            </a:pPr>
            <a:r>
              <a:rPr lang="en-US" sz="900" b="1" dirty="0">
                <a:solidFill>
                  <a:schemeClr val="tx1">
                    <a:lumMod val="50000"/>
                    <a:lumOff val="50000"/>
                  </a:schemeClr>
                </a:solidFill>
              </a:rPr>
              <a:t>Imp. Rate </a:t>
            </a:r>
            <a:r>
              <a:rPr lang="el-GR" sz="900" b="1" dirty="0">
                <a:solidFill>
                  <a:schemeClr val="tx1">
                    <a:lumMod val="50000"/>
                    <a:lumOff val="50000"/>
                  </a:schemeClr>
                </a:solidFill>
              </a:rPr>
              <a:t>Δ</a:t>
            </a:r>
            <a:endParaRPr lang="en-US" sz="900" b="1" dirty="0">
              <a:solidFill>
                <a:schemeClr val="tx1">
                  <a:lumMod val="50000"/>
                  <a:lumOff val="50000"/>
                </a:schemeClr>
              </a:solidFill>
            </a:endParaRPr>
          </a:p>
        </p:txBody>
      </p:sp>
      <p:sp>
        <p:nvSpPr>
          <p:cNvPr id="63" name="TextBox 62">
            <a:extLst>
              <a:ext uri="{FF2B5EF4-FFF2-40B4-BE49-F238E27FC236}">
                <a16:creationId xmlns:a16="http://schemas.microsoft.com/office/drawing/2014/main" id="{8191F5BB-3A0F-AB00-D091-07B202870864}"/>
              </a:ext>
            </a:extLst>
          </p:cNvPr>
          <p:cNvSpPr txBox="1"/>
          <p:nvPr/>
        </p:nvSpPr>
        <p:spPr>
          <a:xfrm>
            <a:off x="101900" y="5992402"/>
            <a:ext cx="11997649" cy="830997"/>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The market is leaning toward the Fed having to make more </a:t>
            </a:r>
            <a:r>
              <a:rPr lang="en-US" sz="2400" b="1" dirty="0">
                <a:solidFill>
                  <a:schemeClr val="accent1"/>
                </a:solidFill>
              </a:rPr>
              <a:t>aggressive </a:t>
            </a:r>
            <a:r>
              <a:rPr lang="en-US" sz="2400" b="1" dirty="0">
                <a:solidFill>
                  <a:schemeClr val="accent6"/>
                </a:solidFill>
              </a:rPr>
              <a:t>rate cuts sooner rather than later</a:t>
            </a:r>
            <a:endParaRPr lang="en-US" sz="2400" b="1" dirty="0">
              <a:solidFill>
                <a:schemeClr val="accent1"/>
              </a:solidFill>
            </a:endParaRPr>
          </a:p>
        </p:txBody>
      </p:sp>
      <p:sp>
        <p:nvSpPr>
          <p:cNvPr id="67" name="Rectangle: Rounded Corners 66">
            <a:extLst>
              <a:ext uri="{FF2B5EF4-FFF2-40B4-BE49-F238E27FC236}">
                <a16:creationId xmlns:a16="http://schemas.microsoft.com/office/drawing/2014/main" id="{3812D198-C2EB-9388-2F38-C8CD72D237ED}"/>
              </a:ext>
            </a:extLst>
          </p:cNvPr>
          <p:cNvSpPr/>
          <p:nvPr/>
        </p:nvSpPr>
        <p:spPr>
          <a:xfrm>
            <a:off x="6916069" y="2510397"/>
            <a:ext cx="439436" cy="1434415"/>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BC553BDA-8004-2D97-BA05-B53AB4929ED6}"/>
              </a:ext>
            </a:extLst>
          </p:cNvPr>
          <p:cNvCxnSpPr>
            <a:cxnSpLocks/>
            <a:stCxn id="67" idx="3"/>
          </p:cNvCxnSpPr>
          <p:nvPr/>
        </p:nvCxnSpPr>
        <p:spPr>
          <a:xfrm>
            <a:off x="7355505" y="3227605"/>
            <a:ext cx="2245760" cy="127266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3FEBCC4-9810-B69F-0BF3-98B4E0CCAAD5}"/>
              </a:ext>
            </a:extLst>
          </p:cNvPr>
          <p:cNvSpPr txBox="1"/>
          <p:nvPr/>
        </p:nvSpPr>
        <p:spPr>
          <a:xfrm>
            <a:off x="9766714" y="4390363"/>
            <a:ext cx="1331965" cy="276999"/>
          </a:xfrm>
          <a:prstGeom prst="rect">
            <a:avLst/>
          </a:prstGeom>
          <a:noFill/>
          <a:ln>
            <a:noFill/>
          </a:ln>
        </p:spPr>
        <p:txBody>
          <a:bodyPr wrap="square" lIns="0" rIns="0" rtlCol="0">
            <a:spAutoFit/>
          </a:bodyPr>
          <a:lstStyle/>
          <a:p>
            <a:pPr algn="ctr">
              <a:buClr>
                <a:schemeClr val="accent6"/>
              </a:buClr>
            </a:pPr>
            <a:r>
              <a:rPr lang="en-US" sz="1100" b="1" dirty="0">
                <a:solidFill>
                  <a:schemeClr val="accent5"/>
                </a:solidFill>
              </a:rPr>
              <a:t>Cumulative Rate </a:t>
            </a:r>
            <a:r>
              <a:rPr lang="el-GR" sz="1200" b="1" dirty="0">
                <a:solidFill>
                  <a:schemeClr val="accent5"/>
                </a:solidFill>
              </a:rPr>
              <a:t>Δ</a:t>
            </a:r>
            <a:endParaRPr lang="en-US" sz="1100" b="1" dirty="0">
              <a:solidFill>
                <a:schemeClr val="accent5"/>
              </a:solidFill>
            </a:endParaRPr>
          </a:p>
        </p:txBody>
      </p:sp>
      <p:sp>
        <p:nvSpPr>
          <p:cNvPr id="70" name="TextBox 69">
            <a:extLst>
              <a:ext uri="{FF2B5EF4-FFF2-40B4-BE49-F238E27FC236}">
                <a16:creationId xmlns:a16="http://schemas.microsoft.com/office/drawing/2014/main" id="{6DC3A341-4AF3-5E6E-8D23-B96F11FC941E}"/>
              </a:ext>
            </a:extLst>
          </p:cNvPr>
          <p:cNvSpPr txBox="1"/>
          <p:nvPr/>
        </p:nvSpPr>
        <p:spPr>
          <a:xfrm>
            <a:off x="9521909" y="4611223"/>
            <a:ext cx="2014570" cy="400110"/>
          </a:xfrm>
          <a:prstGeom prst="rect">
            <a:avLst/>
          </a:prstGeom>
          <a:noFill/>
          <a:ln>
            <a:noFill/>
          </a:ln>
        </p:spPr>
        <p:txBody>
          <a:bodyPr wrap="square" lIns="0" rIns="0" rtlCol="0">
            <a:spAutoFit/>
          </a:bodyPr>
          <a:lstStyle/>
          <a:p>
            <a:pPr algn="ctr">
              <a:buClr>
                <a:schemeClr val="accent6"/>
              </a:buClr>
            </a:pPr>
            <a:r>
              <a:rPr lang="en-US" sz="1000" b="1" dirty="0">
                <a:solidFill>
                  <a:schemeClr val="tx1">
                    <a:lumMod val="50000"/>
                    <a:lumOff val="50000"/>
                  </a:schemeClr>
                </a:solidFill>
              </a:rPr>
              <a:t>The model is implying 248bps of rate cuts over the next 12 months</a:t>
            </a:r>
          </a:p>
        </p:txBody>
      </p:sp>
    </p:spTree>
    <p:extLst>
      <p:ext uri="{BB962C8B-B14F-4D97-AF65-F5344CB8AC3E}">
        <p14:creationId xmlns:p14="http://schemas.microsoft.com/office/powerpoint/2010/main" val="65979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right)">
                                      <p:cBhvr>
                                        <p:cTn id="33" dur="500"/>
                                        <p:tgtEl>
                                          <p:spTgt spid="32"/>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500"/>
                                        <p:tgtEl>
                                          <p:spTgt spid="3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childTnLst>
                          </p:cTn>
                        </p:par>
                        <p:par>
                          <p:cTn id="56" fill="hold">
                            <p:stCondLst>
                              <p:cond delay="500"/>
                            </p:stCondLst>
                            <p:childTnLst>
                              <p:par>
                                <p:cTn id="57" presetID="22" presetClass="entr" presetSubtype="2"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right)">
                                      <p:cBhvr>
                                        <p:cTn id="59" dur="500"/>
                                        <p:tgtEl>
                                          <p:spTgt spid="26"/>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28">
                                            <p:txEl>
                                              <p:pRg st="0" end="0"/>
                                            </p:txEl>
                                          </p:spTgt>
                                        </p:tgtEl>
                                        <p:attrNameLst>
                                          <p:attrName>style.visibility</p:attrName>
                                        </p:attrNameLst>
                                      </p:cBhvr>
                                      <p:to>
                                        <p:strVal val="visible"/>
                                      </p:to>
                                    </p:set>
                                    <p:animEffect transition="in" filter="fade">
                                      <p:cBhvr>
                                        <p:cTn id="63" dur="500"/>
                                        <p:tgtEl>
                                          <p:spTgt spid="28">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down)">
                                      <p:cBhvr>
                                        <p:cTn id="68" dur="500"/>
                                        <p:tgtEl>
                                          <p:spTgt spid="29"/>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par>
                          <p:cTn id="73" fill="hold">
                            <p:stCondLst>
                              <p:cond delay="1000"/>
                            </p:stCondLst>
                            <p:childTnLst>
                              <p:par>
                                <p:cTn id="74" presetID="10" presetClass="entr" presetSubtype="0" fill="hold" nodeType="afterEffect">
                                  <p:stCondLst>
                                    <p:cond delay="0"/>
                                  </p:stCondLst>
                                  <p:childTnLst>
                                    <p:set>
                                      <p:cBhvr>
                                        <p:cTn id="75" dur="1" fill="hold">
                                          <p:stCondLst>
                                            <p:cond delay="0"/>
                                          </p:stCondLst>
                                        </p:cTn>
                                        <p:tgtEl>
                                          <p:spTgt spid="40">
                                            <p:txEl>
                                              <p:pRg st="0" end="0"/>
                                            </p:txEl>
                                          </p:spTgt>
                                        </p:tgtEl>
                                        <p:attrNameLst>
                                          <p:attrName>style.visibility</p:attrName>
                                        </p:attrNameLst>
                                      </p:cBhvr>
                                      <p:to>
                                        <p:strVal val="visible"/>
                                      </p:to>
                                    </p:set>
                                    <p:animEffect transition="in" filter="fade">
                                      <p:cBhvr>
                                        <p:cTn id="76" dur="500"/>
                                        <p:tgtEl>
                                          <p:spTgt spid="40">
                                            <p:txEl>
                                              <p:pRg st="0" end="0"/>
                                            </p:txEl>
                                          </p:spTgt>
                                        </p:tgtEl>
                                      </p:cBhvr>
                                    </p:animEffect>
                                  </p:childTnLst>
                                </p:cTn>
                              </p:par>
                            </p:childTnLst>
                          </p:cTn>
                        </p:par>
                        <p:par>
                          <p:cTn id="77" fill="hold">
                            <p:stCondLst>
                              <p:cond delay="1500"/>
                            </p:stCondLst>
                            <p:childTnLst>
                              <p:par>
                                <p:cTn id="78" presetID="10" presetClass="entr" presetSubtype="0" fill="hold" nodeType="afterEffect">
                                  <p:stCondLst>
                                    <p:cond delay="0"/>
                                  </p:stCondLst>
                                  <p:childTnLst>
                                    <p:set>
                                      <p:cBhvr>
                                        <p:cTn id="79" dur="1" fill="hold">
                                          <p:stCondLst>
                                            <p:cond delay="0"/>
                                          </p:stCondLst>
                                        </p:cTn>
                                        <p:tgtEl>
                                          <p:spTgt spid="43">
                                            <p:txEl>
                                              <p:pRg st="0" end="0"/>
                                            </p:txEl>
                                          </p:spTgt>
                                        </p:tgtEl>
                                        <p:attrNameLst>
                                          <p:attrName>style.visibility</p:attrName>
                                        </p:attrNameLst>
                                      </p:cBhvr>
                                      <p:to>
                                        <p:strVal val="visible"/>
                                      </p:to>
                                    </p:set>
                                    <p:animEffect transition="in" filter="fade">
                                      <p:cBhvr>
                                        <p:cTn id="80" dur="500"/>
                                        <p:tgtEl>
                                          <p:spTgt spid="43">
                                            <p:txEl>
                                              <p:pRg st="0" end="0"/>
                                            </p:txEl>
                                          </p:spTgt>
                                        </p:tgtEl>
                                      </p:cBhvr>
                                    </p:animEffect>
                                  </p:childTnLst>
                                </p:cTn>
                              </p:par>
                            </p:childTnLst>
                          </p:cTn>
                        </p:par>
                        <p:par>
                          <p:cTn id="81" fill="hold">
                            <p:stCondLst>
                              <p:cond delay="2000"/>
                            </p:stCondLst>
                            <p:childTnLst>
                              <p:par>
                                <p:cTn id="82" presetID="10" presetClass="entr" presetSubtype="0" fill="hold" nodeType="afterEffect">
                                  <p:stCondLst>
                                    <p:cond delay="0"/>
                                  </p:stCondLst>
                                  <p:childTnLst>
                                    <p:set>
                                      <p:cBhvr>
                                        <p:cTn id="83" dur="1" fill="hold">
                                          <p:stCondLst>
                                            <p:cond delay="0"/>
                                          </p:stCondLst>
                                        </p:cTn>
                                        <p:tgtEl>
                                          <p:spTgt spid="50">
                                            <p:txEl>
                                              <p:pRg st="0" end="0"/>
                                            </p:txEl>
                                          </p:spTgt>
                                        </p:tgtEl>
                                        <p:attrNameLst>
                                          <p:attrName>style.visibility</p:attrName>
                                        </p:attrNameLst>
                                      </p:cBhvr>
                                      <p:to>
                                        <p:strVal val="visible"/>
                                      </p:to>
                                    </p:set>
                                    <p:animEffect transition="in" filter="fade">
                                      <p:cBhvr>
                                        <p:cTn id="84" dur="500"/>
                                        <p:tgtEl>
                                          <p:spTgt spid="50">
                                            <p:txEl>
                                              <p:pRg st="0" end="0"/>
                                            </p:txEl>
                                          </p:spTgt>
                                        </p:tgtEl>
                                      </p:cBhvr>
                                    </p:animEffect>
                                  </p:childTnLst>
                                </p:cTn>
                              </p:par>
                            </p:childTnLst>
                          </p:cTn>
                        </p:par>
                        <p:par>
                          <p:cTn id="85" fill="hold">
                            <p:stCondLst>
                              <p:cond delay="2500"/>
                            </p:stCondLst>
                            <p:childTnLst>
                              <p:par>
                                <p:cTn id="86" presetID="10" presetClass="entr" presetSubtype="0" fill="hold" nodeType="afterEffect">
                                  <p:stCondLst>
                                    <p:cond delay="0"/>
                                  </p:stCondLst>
                                  <p:childTnLst>
                                    <p:set>
                                      <p:cBhvr>
                                        <p:cTn id="87" dur="1" fill="hold">
                                          <p:stCondLst>
                                            <p:cond delay="0"/>
                                          </p:stCondLst>
                                        </p:cTn>
                                        <p:tgtEl>
                                          <p:spTgt spid="51">
                                            <p:txEl>
                                              <p:pRg st="0" end="0"/>
                                            </p:txEl>
                                          </p:spTgt>
                                        </p:tgtEl>
                                        <p:attrNameLst>
                                          <p:attrName>style.visibility</p:attrName>
                                        </p:attrNameLst>
                                      </p:cBhvr>
                                      <p:to>
                                        <p:strVal val="visible"/>
                                      </p:to>
                                    </p:set>
                                    <p:animEffect transition="in" filter="fade">
                                      <p:cBhvr>
                                        <p:cTn id="88" dur="500"/>
                                        <p:tgtEl>
                                          <p:spTgt spid="51">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down)">
                                      <p:cBhvr>
                                        <p:cTn id="93" dur="500"/>
                                        <p:tgtEl>
                                          <p:spTgt spid="37"/>
                                        </p:tgtEl>
                                      </p:cBhvr>
                                    </p:animEffect>
                                  </p:childTnLst>
                                </p:cTn>
                              </p:par>
                            </p:childTnLst>
                          </p:cTn>
                        </p:par>
                        <p:par>
                          <p:cTn id="94" fill="hold">
                            <p:stCondLst>
                              <p:cond delay="500"/>
                            </p:stCondLst>
                            <p:childTnLst>
                              <p:par>
                                <p:cTn id="95" presetID="22" presetClass="entr" presetSubtype="4"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down)">
                                      <p:cBhvr>
                                        <p:cTn id="97" dur="500"/>
                                        <p:tgtEl>
                                          <p:spTgt spid="38"/>
                                        </p:tgtEl>
                                      </p:cBhvr>
                                    </p:animEffect>
                                  </p:childTnLst>
                                </p:cTn>
                              </p:par>
                            </p:childTnLst>
                          </p:cTn>
                        </p:par>
                        <p:par>
                          <p:cTn id="98" fill="hold">
                            <p:stCondLst>
                              <p:cond delay="1000"/>
                            </p:stCondLst>
                            <p:childTnLst>
                              <p:par>
                                <p:cTn id="99" presetID="10" presetClass="entr" presetSubtype="0" fill="hold" nodeType="afterEffect">
                                  <p:stCondLst>
                                    <p:cond delay="0"/>
                                  </p:stCondLst>
                                  <p:childTnLst>
                                    <p:set>
                                      <p:cBhvr>
                                        <p:cTn id="100" dur="1" fill="hold">
                                          <p:stCondLst>
                                            <p:cond delay="0"/>
                                          </p:stCondLst>
                                        </p:cTn>
                                        <p:tgtEl>
                                          <p:spTgt spid="42">
                                            <p:txEl>
                                              <p:pRg st="0" end="0"/>
                                            </p:txEl>
                                          </p:spTgt>
                                        </p:tgtEl>
                                        <p:attrNameLst>
                                          <p:attrName>style.visibility</p:attrName>
                                        </p:attrNameLst>
                                      </p:cBhvr>
                                      <p:to>
                                        <p:strVal val="visible"/>
                                      </p:to>
                                    </p:set>
                                    <p:animEffect transition="in" filter="fade">
                                      <p:cBhvr>
                                        <p:cTn id="101" dur="500"/>
                                        <p:tgtEl>
                                          <p:spTgt spid="42">
                                            <p:txEl>
                                              <p:pRg st="0" end="0"/>
                                            </p:txEl>
                                          </p:spTgt>
                                        </p:tgtEl>
                                      </p:cBhvr>
                                    </p:animEffect>
                                  </p:childTnLst>
                                </p:cTn>
                              </p:par>
                            </p:childTnLst>
                          </p:cTn>
                        </p:par>
                        <p:par>
                          <p:cTn id="102" fill="hold">
                            <p:stCondLst>
                              <p:cond delay="1500"/>
                            </p:stCondLst>
                            <p:childTnLst>
                              <p:par>
                                <p:cTn id="103" presetID="10" presetClass="entr" presetSubtype="0" fill="hold" nodeType="afterEffect">
                                  <p:stCondLst>
                                    <p:cond delay="0"/>
                                  </p:stCondLst>
                                  <p:childTnLst>
                                    <p:set>
                                      <p:cBhvr>
                                        <p:cTn id="104" dur="1" fill="hold">
                                          <p:stCondLst>
                                            <p:cond delay="0"/>
                                          </p:stCondLst>
                                        </p:cTn>
                                        <p:tgtEl>
                                          <p:spTgt spid="46">
                                            <p:txEl>
                                              <p:pRg st="0" end="0"/>
                                            </p:txEl>
                                          </p:spTgt>
                                        </p:tgtEl>
                                        <p:attrNameLst>
                                          <p:attrName>style.visibility</p:attrName>
                                        </p:attrNameLst>
                                      </p:cBhvr>
                                      <p:to>
                                        <p:strVal val="visible"/>
                                      </p:to>
                                    </p:set>
                                    <p:animEffect transition="in" filter="fade">
                                      <p:cBhvr>
                                        <p:cTn id="105" dur="500"/>
                                        <p:tgtEl>
                                          <p:spTgt spid="46">
                                            <p:txEl>
                                              <p:pRg st="0" end="0"/>
                                            </p:txEl>
                                          </p:spTgt>
                                        </p:tgtEl>
                                      </p:cBhvr>
                                    </p:animEffect>
                                  </p:childTnLst>
                                </p:cTn>
                              </p:par>
                            </p:childTnLst>
                          </p:cTn>
                        </p:par>
                        <p:par>
                          <p:cTn id="106" fill="hold">
                            <p:stCondLst>
                              <p:cond delay="2000"/>
                            </p:stCondLst>
                            <p:childTnLst>
                              <p:par>
                                <p:cTn id="107" presetID="10" presetClass="entr" presetSubtype="0" fill="hold" nodeType="after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fade">
                                      <p:cBhvr>
                                        <p:cTn id="109" dur="500"/>
                                        <p:tgtEl>
                                          <p:spTgt spid="45">
                                            <p:txEl>
                                              <p:pRg st="0" end="0"/>
                                            </p:txEl>
                                          </p:spTgt>
                                        </p:tgtEl>
                                      </p:cBhvr>
                                    </p:animEffect>
                                  </p:childTnLst>
                                </p:cTn>
                              </p:par>
                            </p:childTnLst>
                          </p:cTn>
                        </p:par>
                        <p:par>
                          <p:cTn id="110" fill="hold">
                            <p:stCondLst>
                              <p:cond delay="2500"/>
                            </p:stCondLst>
                            <p:childTnLst>
                              <p:par>
                                <p:cTn id="111" presetID="10" presetClass="entr" presetSubtype="0" fill="hold" nodeType="afterEffect">
                                  <p:stCondLst>
                                    <p:cond delay="0"/>
                                  </p:stCondLst>
                                  <p:childTnLst>
                                    <p:set>
                                      <p:cBhvr>
                                        <p:cTn id="112" dur="1" fill="hold">
                                          <p:stCondLst>
                                            <p:cond delay="0"/>
                                          </p:stCondLst>
                                        </p:cTn>
                                        <p:tgtEl>
                                          <p:spTgt spid="47">
                                            <p:txEl>
                                              <p:pRg st="0" end="0"/>
                                            </p:txEl>
                                          </p:spTgt>
                                        </p:tgtEl>
                                        <p:attrNameLst>
                                          <p:attrName>style.visibility</p:attrName>
                                        </p:attrNameLst>
                                      </p:cBhvr>
                                      <p:to>
                                        <p:strVal val="visible"/>
                                      </p:to>
                                    </p:set>
                                    <p:animEffect transition="in" filter="fade">
                                      <p:cBhvr>
                                        <p:cTn id="113" dur="500"/>
                                        <p:tgtEl>
                                          <p:spTgt spid="47">
                                            <p:txEl>
                                              <p:pRg st="0" end="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67"/>
                                        </p:tgtEl>
                                        <p:attrNameLst>
                                          <p:attrName>style.visibility</p:attrName>
                                        </p:attrNameLst>
                                      </p:cBhvr>
                                      <p:to>
                                        <p:strVal val="visible"/>
                                      </p:to>
                                    </p:set>
                                    <p:animEffect transition="in" filter="wipe(down)">
                                      <p:cBhvr>
                                        <p:cTn id="118" dur="500"/>
                                        <p:tgtEl>
                                          <p:spTgt spid="67"/>
                                        </p:tgtEl>
                                      </p:cBhvr>
                                    </p:animEffect>
                                  </p:childTnLst>
                                </p:cTn>
                              </p:par>
                            </p:childTnLst>
                          </p:cTn>
                        </p:par>
                        <p:par>
                          <p:cTn id="119" fill="hold">
                            <p:stCondLst>
                              <p:cond delay="500"/>
                            </p:stCondLst>
                            <p:childTnLst>
                              <p:par>
                                <p:cTn id="120" presetID="22" presetClass="entr" presetSubtype="8" fill="hold" nodeType="after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wipe(left)">
                                      <p:cBhvr>
                                        <p:cTn id="122" dur="500"/>
                                        <p:tgtEl>
                                          <p:spTgt spid="68"/>
                                        </p:tgtEl>
                                      </p:cBhvr>
                                    </p:animEffect>
                                  </p:childTnLst>
                                </p:cTn>
                              </p:par>
                            </p:childTnLst>
                          </p:cTn>
                        </p:par>
                        <p:par>
                          <p:cTn id="123" fill="hold">
                            <p:stCondLst>
                              <p:cond delay="1000"/>
                            </p:stCondLst>
                            <p:childTnLst>
                              <p:par>
                                <p:cTn id="124" presetID="10" presetClass="entr" presetSubtype="0" fill="hold" nodeType="afterEffect">
                                  <p:stCondLst>
                                    <p:cond delay="0"/>
                                  </p:stCondLst>
                                  <p:childTnLst>
                                    <p:set>
                                      <p:cBhvr>
                                        <p:cTn id="125" dur="1" fill="hold">
                                          <p:stCondLst>
                                            <p:cond delay="0"/>
                                          </p:stCondLst>
                                        </p:cTn>
                                        <p:tgtEl>
                                          <p:spTgt spid="69">
                                            <p:txEl>
                                              <p:pRg st="0" end="0"/>
                                            </p:txEl>
                                          </p:spTgt>
                                        </p:tgtEl>
                                        <p:attrNameLst>
                                          <p:attrName>style.visibility</p:attrName>
                                        </p:attrNameLst>
                                      </p:cBhvr>
                                      <p:to>
                                        <p:strVal val="visible"/>
                                      </p:to>
                                    </p:set>
                                    <p:animEffect transition="in" filter="fade">
                                      <p:cBhvr>
                                        <p:cTn id="126" dur="500"/>
                                        <p:tgtEl>
                                          <p:spTgt spid="69">
                                            <p:txEl>
                                              <p:pRg st="0" end="0"/>
                                            </p:txEl>
                                          </p:spTgt>
                                        </p:tgtEl>
                                      </p:cBhvr>
                                    </p:animEffect>
                                  </p:childTnLst>
                                </p:cTn>
                              </p:par>
                            </p:childTnLst>
                          </p:cTn>
                        </p:par>
                        <p:par>
                          <p:cTn id="127" fill="hold">
                            <p:stCondLst>
                              <p:cond delay="1500"/>
                            </p:stCondLst>
                            <p:childTnLst>
                              <p:par>
                                <p:cTn id="128" presetID="10" presetClass="entr" presetSubtype="0" fill="hold" nodeType="afterEffect">
                                  <p:stCondLst>
                                    <p:cond delay="0"/>
                                  </p:stCondLst>
                                  <p:childTnLst>
                                    <p:set>
                                      <p:cBhvr>
                                        <p:cTn id="129" dur="1" fill="hold">
                                          <p:stCondLst>
                                            <p:cond delay="0"/>
                                          </p:stCondLst>
                                        </p:cTn>
                                        <p:tgtEl>
                                          <p:spTgt spid="70">
                                            <p:txEl>
                                              <p:pRg st="0" end="0"/>
                                            </p:txEl>
                                          </p:spTgt>
                                        </p:tgtEl>
                                        <p:attrNameLst>
                                          <p:attrName>style.visibility</p:attrName>
                                        </p:attrNameLst>
                                      </p:cBhvr>
                                      <p:to>
                                        <p:strVal val="visible"/>
                                      </p:to>
                                    </p:set>
                                    <p:animEffect transition="in" filter="fade">
                                      <p:cBhvr>
                                        <p:cTn id="130" dur="500"/>
                                        <p:tgtEl>
                                          <p:spTgt spid="70">
                                            <p:txEl>
                                              <p:pRg st="0" end="0"/>
                                            </p:txEl>
                                          </p:spTgt>
                                        </p:tgtEl>
                                      </p:cBhvr>
                                    </p:animEffect>
                                  </p:childTnLst>
                                </p:cTn>
                              </p:par>
                            </p:childTnLst>
                          </p:cTn>
                        </p:par>
                        <p:par>
                          <p:cTn id="131" fill="hold">
                            <p:stCondLst>
                              <p:cond delay="2000"/>
                            </p:stCondLst>
                            <p:childTnLst>
                              <p:par>
                                <p:cTn id="132" presetID="10" presetClass="entr" presetSubtype="0" fill="hold" nodeType="afterEffect">
                                  <p:stCondLst>
                                    <p:cond delay="0"/>
                                  </p:stCondLst>
                                  <p:childTnLst>
                                    <p:set>
                                      <p:cBhvr>
                                        <p:cTn id="133" dur="1" fill="hold">
                                          <p:stCondLst>
                                            <p:cond delay="0"/>
                                          </p:stCondLst>
                                        </p:cTn>
                                        <p:tgtEl>
                                          <p:spTgt spid="63">
                                            <p:txEl>
                                              <p:pRg st="0" end="0"/>
                                            </p:txEl>
                                          </p:spTgt>
                                        </p:tgtEl>
                                        <p:attrNameLst>
                                          <p:attrName>style.visibility</p:attrName>
                                        </p:attrNameLst>
                                      </p:cBhvr>
                                      <p:to>
                                        <p:strVal val="visible"/>
                                      </p:to>
                                    </p:set>
                                    <p:animEffect transition="in" filter="fade">
                                      <p:cBhvr>
                                        <p:cTn id="134" dur="500"/>
                                        <p:tgtEl>
                                          <p:spTgt spid="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25" grpId="0" animBg="1"/>
      <p:bldP spid="29" grpId="0" animBg="1"/>
      <p:bldP spid="30" grpId="0" animBg="1"/>
      <p:bldP spid="37"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653E4D1-7C49-93AB-B2C3-DB09D8D92B6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84922" y="2738875"/>
            <a:ext cx="5190829" cy="1871226"/>
          </a:xfrm>
          <a:prstGeom prst="rect">
            <a:avLst/>
          </a:prstGeom>
        </p:spPr>
      </p:pic>
      <p:pic>
        <p:nvPicPr>
          <p:cNvPr id="12" name="Picture 11">
            <a:extLst>
              <a:ext uri="{FF2B5EF4-FFF2-40B4-BE49-F238E27FC236}">
                <a16:creationId xmlns:a16="http://schemas.microsoft.com/office/drawing/2014/main" id="{FB50B7AF-E7AB-ED34-0D6A-33FAA0A32C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0834" y="1628437"/>
            <a:ext cx="6595298" cy="3747046"/>
          </a:xfrm>
          <a:prstGeom prst="rect">
            <a:avLst/>
          </a:prstGeom>
        </p:spPr>
      </p:pic>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CME Fed Watch Tool</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12</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Rounded Corners 9">
            <a:extLst>
              <a:ext uri="{FF2B5EF4-FFF2-40B4-BE49-F238E27FC236}">
                <a16:creationId xmlns:a16="http://schemas.microsoft.com/office/drawing/2014/main" id="{A2442214-B0C7-FE7C-C005-B52D3B3D0FCB}"/>
              </a:ext>
            </a:extLst>
          </p:cNvPr>
          <p:cNvSpPr/>
          <p:nvPr/>
        </p:nvSpPr>
        <p:spPr>
          <a:xfrm>
            <a:off x="3230033" y="2434167"/>
            <a:ext cx="1147234" cy="175330"/>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D68227C-2512-48FF-1E98-A1D07842A11A}"/>
              </a:ext>
            </a:extLst>
          </p:cNvPr>
          <p:cNvSpPr txBox="1"/>
          <p:nvPr/>
        </p:nvSpPr>
        <p:spPr>
          <a:xfrm>
            <a:off x="101900" y="5992402"/>
            <a:ext cx="11997649" cy="830997"/>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The CME fed watch tool shows 100% chance of a cut with 55% chance of a 25bps cut and 45% of a 50bps cut</a:t>
            </a:r>
            <a:endParaRPr lang="en-US" sz="2400" b="1" dirty="0">
              <a:solidFill>
                <a:schemeClr val="accent1"/>
              </a:solidFill>
            </a:endParaRPr>
          </a:p>
        </p:txBody>
      </p:sp>
      <p:cxnSp>
        <p:nvCxnSpPr>
          <p:cNvPr id="14" name="Straight Connector 13">
            <a:extLst>
              <a:ext uri="{FF2B5EF4-FFF2-40B4-BE49-F238E27FC236}">
                <a16:creationId xmlns:a16="http://schemas.microsoft.com/office/drawing/2014/main" id="{654FFA4D-5AD1-8FDF-DC7E-472C9C7833AA}"/>
              </a:ext>
            </a:extLst>
          </p:cNvPr>
          <p:cNvCxnSpPr>
            <a:cxnSpLocks/>
            <a:stCxn id="10" idx="3"/>
          </p:cNvCxnSpPr>
          <p:nvPr/>
        </p:nvCxnSpPr>
        <p:spPr>
          <a:xfrm flipV="1">
            <a:off x="4377267" y="1930400"/>
            <a:ext cx="2976033" cy="59143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A5CEC6C-C967-0A9D-8741-89A8D70E7A13}"/>
              </a:ext>
            </a:extLst>
          </p:cNvPr>
          <p:cNvSpPr txBox="1"/>
          <p:nvPr/>
        </p:nvSpPr>
        <p:spPr>
          <a:xfrm>
            <a:off x="7277100" y="1798076"/>
            <a:ext cx="978134" cy="261610"/>
          </a:xfrm>
          <a:prstGeom prst="rect">
            <a:avLst/>
          </a:prstGeom>
          <a:noFill/>
          <a:ln>
            <a:noFill/>
          </a:ln>
        </p:spPr>
        <p:txBody>
          <a:bodyPr wrap="square" lIns="0" rIns="0" rtlCol="0">
            <a:spAutoFit/>
          </a:bodyPr>
          <a:lstStyle/>
          <a:p>
            <a:pPr algn="ctr">
              <a:buClr>
                <a:schemeClr val="accent6"/>
              </a:buClr>
            </a:pPr>
            <a:r>
              <a:rPr lang="en-US" sz="1100" b="1" dirty="0">
                <a:solidFill>
                  <a:schemeClr val="accent5"/>
                </a:solidFill>
              </a:rPr>
              <a:t>Current Rate</a:t>
            </a:r>
          </a:p>
        </p:txBody>
      </p:sp>
      <p:sp>
        <p:nvSpPr>
          <p:cNvPr id="18" name="Rectangle: Rounded Corners 17">
            <a:extLst>
              <a:ext uri="{FF2B5EF4-FFF2-40B4-BE49-F238E27FC236}">
                <a16:creationId xmlns:a16="http://schemas.microsoft.com/office/drawing/2014/main" id="{E80E9B22-F70D-F78B-23E5-A7E27F2EEE43}"/>
              </a:ext>
            </a:extLst>
          </p:cNvPr>
          <p:cNvSpPr/>
          <p:nvPr/>
        </p:nvSpPr>
        <p:spPr>
          <a:xfrm>
            <a:off x="1498600" y="4737100"/>
            <a:ext cx="1993899" cy="437917"/>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B5F334CF-0E48-5C54-6797-03A1928D1675}"/>
              </a:ext>
            </a:extLst>
          </p:cNvPr>
          <p:cNvCxnSpPr>
            <a:cxnSpLocks/>
            <a:stCxn id="18" idx="2"/>
          </p:cNvCxnSpPr>
          <p:nvPr/>
        </p:nvCxnSpPr>
        <p:spPr>
          <a:xfrm>
            <a:off x="2495550" y="5175017"/>
            <a:ext cx="463550" cy="40093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DA17DD7-F888-7C23-1CB5-52F4C5C3006D}"/>
              </a:ext>
            </a:extLst>
          </p:cNvPr>
          <p:cNvSpPr txBox="1"/>
          <p:nvPr/>
        </p:nvSpPr>
        <p:spPr>
          <a:xfrm>
            <a:off x="2389717" y="5532809"/>
            <a:ext cx="1138766" cy="261610"/>
          </a:xfrm>
          <a:prstGeom prst="rect">
            <a:avLst/>
          </a:prstGeom>
          <a:noFill/>
          <a:ln>
            <a:noFill/>
          </a:ln>
        </p:spPr>
        <p:txBody>
          <a:bodyPr wrap="square" lIns="0" rIns="0" rtlCol="0">
            <a:spAutoFit/>
          </a:bodyPr>
          <a:lstStyle/>
          <a:p>
            <a:pPr algn="ctr">
              <a:buClr>
                <a:schemeClr val="accent6"/>
              </a:buClr>
            </a:pPr>
            <a:r>
              <a:rPr lang="en-US" sz="1100" b="1" dirty="0">
                <a:solidFill>
                  <a:schemeClr val="accent5"/>
                </a:solidFill>
              </a:rPr>
              <a:t>Rate Probabilities</a:t>
            </a:r>
          </a:p>
        </p:txBody>
      </p:sp>
      <p:sp>
        <p:nvSpPr>
          <p:cNvPr id="23" name="Rectangle: Rounded Corners 22">
            <a:extLst>
              <a:ext uri="{FF2B5EF4-FFF2-40B4-BE49-F238E27FC236}">
                <a16:creationId xmlns:a16="http://schemas.microsoft.com/office/drawing/2014/main" id="{6FA98E36-7245-2D8F-B0B7-C6EEBBCC51D9}"/>
              </a:ext>
            </a:extLst>
          </p:cNvPr>
          <p:cNvSpPr/>
          <p:nvPr/>
        </p:nvSpPr>
        <p:spPr>
          <a:xfrm rot="3827499">
            <a:off x="10047046" y="2071343"/>
            <a:ext cx="662195" cy="3369533"/>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544C9BF6-4766-6AB8-E662-C7821917C75D}"/>
              </a:ext>
            </a:extLst>
          </p:cNvPr>
          <p:cNvSpPr txBox="1"/>
          <p:nvPr/>
        </p:nvSpPr>
        <p:spPr>
          <a:xfrm>
            <a:off x="9751784" y="4694448"/>
            <a:ext cx="1545167" cy="261610"/>
          </a:xfrm>
          <a:prstGeom prst="rect">
            <a:avLst/>
          </a:prstGeom>
          <a:noFill/>
          <a:ln>
            <a:noFill/>
          </a:ln>
        </p:spPr>
        <p:txBody>
          <a:bodyPr wrap="square" lIns="0" rIns="0" rtlCol="0">
            <a:spAutoFit/>
          </a:bodyPr>
          <a:lstStyle/>
          <a:p>
            <a:pPr algn="ctr">
              <a:buClr>
                <a:schemeClr val="accent6"/>
              </a:buClr>
            </a:pPr>
            <a:r>
              <a:rPr lang="en-US" sz="1100" b="1" dirty="0">
                <a:solidFill>
                  <a:schemeClr val="accent5"/>
                </a:solidFill>
              </a:rPr>
              <a:t>Projected Path of Rates</a:t>
            </a:r>
          </a:p>
        </p:txBody>
      </p:sp>
      <p:cxnSp>
        <p:nvCxnSpPr>
          <p:cNvPr id="25" name="Straight Connector 24">
            <a:extLst>
              <a:ext uri="{FF2B5EF4-FFF2-40B4-BE49-F238E27FC236}">
                <a16:creationId xmlns:a16="http://schemas.microsoft.com/office/drawing/2014/main" id="{1AFA868C-5BAC-3A54-9C80-093FE4C2265A}"/>
              </a:ext>
            </a:extLst>
          </p:cNvPr>
          <p:cNvCxnSpPr>
            <a:cxnSpLocks/>
            <a:stCxn id="23" idx="3"/>
          </p:cNvCxnSpPr>
          <p:nvPr/>
        </p:nvCxnSpPr>
        <p:spPr>
          <a:xfrm>
            <a:off x="10524368" y="4053168"/>
            <a:ext cx="0" cy="64452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3BDAFB5-F314-9246-DD25-FAF44094E024}"/>
              </a:ext>
            </a:extLst>
          </p:cNvPr>
          <p:cNvSpPr txBox="1"/>
          <p:nvPr/>
        </p:nvSpPr>
        <p:spPr>
          <a:xfrm>
            <a:off x="9517082" y="4895677"/>
            <a:ext cx="2014570" cy="553998"/>
          </a:xfrm>
          <a:prstGeom prst="rect">
            <a:avLst/>
          </a:prstGeom>
          <a:noFill/>
          <a:ln>
            <a:noFill/>
          </a:ln>
        </p:spPr>
        <p:txBody>
          <a:bodyPr wrap="square" lIns="0" rIns="0" rtlCol="0">
            <a:spAutoFit/>
          </a:bodyPr>
          <a:lstStyle/>
          <a:p>
            <a:pPr algn="ctr">
              <a:buClr>
                <a:schemeClr val="accent6"/>
              </a:buClr>
            </a:pPr>
            <a:r>
              <a:rPr lang="en-US" sz="1000" b="1" dirty="0">
                <a:solidFill>
                  <a:schemeClr val="tx1">
                    <a:lumMod val="50000"/>
                    <a:lumOff val="50000"/>
                  </a:schemeClr>
                </a:solidFill>
              </a:rPr>
              <a:t>The CME Fed Watch Tool is showing a projected 225bps of rate cuts in the next 12 mos</a:t>
            </a:r>
          </a:p>
        </p:txBody>
      </p:sp>
    </p:spTree>
    <p:extLst>
      <p:ext uri="{BB962C8B-B14F-4D97-AF65-F5344CB8AC3E}">
        <p14:creationId xmlns:p14="http://schemas.microsoft.com/office/powerpoint/2010/main" val="229660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500"/>
                                        <p:tgtEl>
                                          <p:spTgt spid="2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500"/>
                                        <p:tgtEl>
                                          <p:spTgt spid="25"/>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fade">
                                      <p:cBhvr>
                                        <p:cTn id="49" dur="500"/>
                                        <p:tgtEl>
                                          <p:spTgt spid="24">
                                            <p:txEl>
                                              <p:pRg st="0" end="0"/>
                                            </p:txEl>
                                          </p:spTgt>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29">
                                            <p:txEl>
                                              <p:pRg st="0" end="0"/>
                                            </p:txEl>
                                          </p:spTgt>
                                        </p:tgtEl>
                                        <p:attrNameLst>
                                          <p:attrName>style.visibility</p:attrName>
                                        </p:attrNameLst>
                                      </p:cBhvr>
                                      <p:to>
                                        <p:strVal val="visible"/>
                                      </p:to>
                                    </p:set>
                                    <p:animEffect transition="in" filter="fade">
                                      <p:cBhvr>
                                        <p:cTn id="53" dur="500"/>
                                        <p:tgtEl>
                                          <p:spTgt spid="29">
                                            <p:txEl>
                                              <p:pRg st="0" end="0"/>
                                            </p:txEl>
                                          </p:spTgt>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Effect transition="in" filter="fade">
                                      <p:cBhvr>
                                        <p:cTn id="5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C518F9-4C7A-37B6-9DF6-84A9AA4DAE6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17029"/>
            <a:ext cx="12192000" cy="4644121"/>
          </a:xfrm>
          <a:prstGeom prst="rect">
            <a:avLst/>
          </a:prstGeom>
        </p:spPr>
      </p:pic>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Potential path of interest rates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2875"/>
            <a:ext cx="2743200" cy="365125"/>
          </a:xfrm>
        </p:spPr>
        <p:txBody>
          <a:bodyPr/>
          <a:lstStyle/>
          <a:p>
            <a:fld id="{9EA249EE-C3A7-41B8-9691-234A1B788C70}" type="slidenum">
              <a:rPr lang="en-US" smtClean="0"/>
              <a:t>13</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FE5E2105-D3D8-D58D-4923-3CC7CEA677E3}"/>
              </a:ext>
            </a:extLst>
          </p:cNvPr>
          <p:cNvSpPr txBox="1"/>
          <p:nvPr/>
        </p:nvSpPr>
        <p:spPr>
          <a:xfrm>
            <a:off x="97175" y="6213772"/>
            <a:ext cx="11997649" cy="461665"/>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Both models show a similar rate path over the next 12 months</a:t>
            </a:r>
            <a:endParaRPr lang="en-US" sz="2400" b="1" dirty="0">
              <a:solidFill>
                <a:schemeClr val="accent1"/>
              </a:solidFill>
            </a:endParaRPr>
          </a:p>
        </p:txBody>
      </p:sp>
    </p:spTree>
    <p:extLst>
      <p:ext uri="{BB962C8B-B14F-4D97-AF65-F5344CB8AC3E}">
        <p14:creationId xmlns:p14="http://schemas.microsoft.com/office/powerpoint/2010/main" val="258201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What this means for markets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14</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9813DBF2-EEBA-8AC0-7A26-B6E439F27A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50505" y="1049120"/>
            <a:ext cx="7890990" cy="4941763"/>
          </a:xfrm>
          <a:prstGeom prst="rect">
            <a:avLst/>
          </a:prstGeom>
        </p:spPr>
      </p:pic>
      <p:sp>
        <p:nvSpPr>
          <p:cNvPr id="10" name="Arrow: Down 9">
            <a:extLst>
              <a:ext uri="{FF2B5EF4-FFF2-40B4-BE49-F238E27FC236}">
                <a16:creationId xmlns:a16="http://schemas.microsoft.com/office/drawing/2014/main" id="{32AB8F91-90C8-7D60-C9AA-235319DC9820}"/>
              </a:ext>
            </a:extLst>
          </p:cNvPr>
          <p:cNvSpPr/>
          <p:nvPr/>
        </p:nvSpPr>
        <p:spPr>
          <a:xfrm>
            <a:off x="3488722" y="3286800"/>
            <a:ext cx="338368" cy="862444"/>
          </a:xfrm>
          <a:prstGeom prst="down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04744430-049B-8511-BDF2-A3AE6DA9B2EC}"/>
              </a:ext>
            </a:extLst>
          </p:cNvPr>
          <p:cNvSpPr/>
          <p:nvPr/>
        </p:nvSpPr>
        <p:spPr>
          <a:xfrm>
            <a:off x="4308851" y="3443899"/>
            <a:ext cx="338368" cy="705345"/>
          </a:xfrm>
          <a:prstGeom prst="down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DF7F5710-46C2-2C50-D1A6-D20C87511CAC}"/>
              </a:ext>
            </a:extLst>
          </p:cNvPr>
          <p:cNvSpPr/>
          <p:nvPr/>
        </p:nvSpPr>
        <p:spPr>
          <a:xfrm>
            <a:off x="5128981" y="3430331"/>
            <a:ext cx="338368" cy="548247"/>
          </a:xfrm>
          <a:prstGeom prst="down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B3F6B89-1D28-58DC-F0EA-56F0211A6795}"/>
              </a:ext>
            </a:extLst>
          </p:cNvPr>
          <p:cNvSpPr txBox="1"/>
          <p:nvPr/>
        </p:nvSpPr>
        <p:spPr>
          <a:xfrm>
            <a:off x="101900" y="5992402"/>
            <a:ext cx="11997649" cy="830997"/>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This economic data and expectations from the market have led to a further </a:t>
            </a:r>
            <a:r>
              <a:rPr lang="en-US" sz="2400" b="1" dirty="0">
                <a:solidFill>
                  <a:schemeClr val="accent1"/>
                </a:solidFill>
              </a:rPr>
              <a:t>steepening</a:t>
            </a:r>
            <a:r>
              <a:rPr lang="en-US" sz="2400" b="1" dirty="0">
                <a:solidFill>
                  <a:schemeClr val="accent6"/>
                </a:solidFill>
              </a:rPr>
              <a:t> of the yield curve</a:t>
            </a:r>
            <a:endParaRPr lang="en-US" sz="2400" b="1" dirty="0">
              <a:solidFill>
                <a:schemeClr val="accent1"/>
              </a:solidFill>
            </a:endParaRPr>
          </a:p>
        </p:txBody>
      </p:sp>
      <p:sp>
        <p:nvSpPr>
          <p:cNvPr id="8" name="Arrow: Down 7">
            <a:extLst>
              <a:ext uri="{FF2B5EF4-FFF2-40B4-BE49-F238E27FC236}">
                <a16:creationId xmlns:a16="http://schemas.microsoft.com/office/drawing/2014/main" id="{149176AD-92DD-9502-AF46-A5F951662009}"/>
              </a:ext>
            </a:extLst>
          </p:cNvPr>
          <p:cNvSpPr/>
          <p:nvPr/>
        </p:nvSpPr>
        <p:spPr>
          <a:xfrm>
            <a:off x="5944979" y="3286800"/>
            <a:ext cx="338368" cy="548247"/>
          </a:xfrm>
          <a:prstGeom prst="down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360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What this means for markets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15</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83477DCB-4E12-56AB-C313-F36198B6F33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78683" y="980892"/>
            <a:ext cx="7834634" cy="4896216"/>
          </a:xfrm>
          <a:prstGeom prst="rect">
            <a:avLst/>
          </a:prstGeom>
        </p:spPr>
      </p:pic>
      <p:sp>
        <p:nvSpPr>
          <p:cNvPr id="12" name="Rectangle: Rounded Corners 11">
            <a:extLst>
              <a:ext uri="{FF2B5EF4-FFF2-40B4-BE49-F238E27FC236}">
                <a16:creationId xmlns:a16="http://schemas.microsoft.com/office/drawing/2014/main" id="{8CA1E6B8-4155-D723-9183-B058DE1A317E}"/>
              </a:ext>
            </a:extLst>
          </p:cNvPr>
          <p:cNvSpPr/>
          <p:nvPr/>
        </p:nvSpPr>
        <p:spPr>
          <a:xfrm>
            <a:off x="2178683" y="3417928"/>
            <a:ext cx="7879718" cy="796468"/>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D07BBF5F-DA28-7638-7B18-BEB01D653C27}"/>
              </a:ext>
            </a:extLst>
          </p:cNvPr>
          <p:cNvSpPr/>
          <p:nvPr/>
        </p:nvSpPr>
        <p:spPr>
          <a:xfrm>
            <a:off x="9621354" y="3417928"/>
            <a:ext cx="437046" cy="796468"/>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45822D2-1716-EDCF-A1AA-C362DFE152E1}"/>
              </a:ext>
            </a:extLst>
          </p:cNvPr>
          <p:cNvSpPr txBox="1"/>
          <p:nvPr/>
        </p:nvSpPr>
        <p:spPr>
          <a:xfrm>
            <a:off x="101900" y="5992402"/>
            <a:ext cx="11997649" cy="830997"/>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The market has already seen treasuries (and other investment yields) moving much lower in </a:t>
            </a:r>
            <a:r>
              <a:rPr lang="en-US" sz="2400" b="1" dirty="0">
                <a:solidFill>
                  <a:schemeClr val="accent1"/>
                </a:solidFill>
              </a:rPr>
              <a:t>anticipation</a:t>
            </a:r>
            <a:r>
              <a:rPr lang="en-US" sz="2400" b="1" dirty="0">
                <a:solidFill>
                  <a:schemeClr val="accent6"/>
                </a:solidFill>
              </a:rPr>
              <a:t> of lower rates.</a:t>
            </a:r>
            <a:endParaRPr lang="en-US" sz="2400" b="1" dirty="0">
              <a:solidFill>
                <a:schemeClr val="accent1"/>
              </a:solidFill>
            </a:endParaRPr>
          </a:p>
        </p:txBody>
      </p:sp>
    </p:spTree>
    <p:extLst>
      <p:ext uri="{BB962C8B-B14F-4D97-AF65-F5344CB8AC3E}">
        <p14:creationId xmlns:p14="http://schemas.microsoft.com/office/powerpoint/2010/main" val="58966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LGIP’s and Fed Funds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16</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40F7C016-4B08-8E62-49D7-0BC2DFF5ADE7}"/>
              </a:ext>
            </a:extLst>
          </p:cNvPr>
          <p:cNvSpPr txBox="1"/>
          <p:nvPr/>
        </p:nvSpPr>
        <p:spPr>
          <a:xfrm>
            <a:off x="101900" y="5992402"/>
            <a:ext cx="11997649" cy="461665"/>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Due to their short-term nature most LGIP’s move extremely close to fed funds with a </a:t>
            </a:r>
            <a:r>
              <a:rPr lang="en-US" sz="2400" b="1" dirty="0">
                <a:solidFill>
                  <a:schemeClr val="accent1"/>
                </a:solidFill>
              </a:rPr>
              <a:t>96% beta</a:t>
            </a:r>
          </a:p>
        </p:txBody>
      </p:sp>
      <p:pic>
        <p:nvPicPr>
          <p:cNvPr id="10" name="Picture 9">
            <a:extLst>
              <a:ext uri="{FF2B5EF4-FFF2-40B4-BE49-F238E27FC236}">
                <a16:creationId xmlns:a16="http://schemas.microsoft.com/office/drawing/2014/main" id="{D7B8279F-14BE-5FAF-7ED8-9A0967D6C2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808" y="1219200"/>
            <a:ext cx="10995575" cy="4768799"/>
          </a:xfrm>
          <a:prstGeom prst="rect">
            <a:avLst/>
          </a:prstGeom>
        </p:spPr>
      </p:pic>
      <p:sp>
        <p:nvSpPr>
          <p:cNvPr id="11" name="TextBox 10">
            <a:extLst>
              <a:ext uri="{FF2B5EF4-FFF2-40B4-BE49-F238E27FC236}">
                <a16:creationId xmlns:a16="http://schemas.microsoft.com/office/drawing/2014/main" id="{280D7DDC-9EA6-1035-A0BB-5314BA43DC4E}"/>
              </a:ext>
            </a:extLst>
          </p:cNvPr>
          <p:cNvSpPr txBox="1"/>
          <p:nvPr/>
        </p:nvSpPr>
        <p:spPr>
          <a:xfrm>
            <a:off x="11015434" y="2487413"/>
            <a:ext cx="1011466" cy="461665"/>
          </a:xfrm>
          <a:prstGeom prst="rect">
            <a:avLst/>
          </a:prstGeom>
          <a:noFill/>
          <a:ln>
            <a:noFill/>
          </a:ln>
        </p:spPr>
        <p:txBody>
          <a:bodyPr wrap="square" lIns="0" rIns="0" rtlCol="0">
            <a:spAutoFit/>
          </a:bodyPr>
          <a:lstStyle/>
          <a:p>
            <a:pPr algn="ctr">
              <a:buClr>
                <a:schemeClr val="accent6"/>
              </a:buClr>
            </a:pPr>
            <a:r>
              <a:rPr lang="en-US" sz="2400" b="1" dirty="0">
                <a:solidFill>
                  <a:schemeClr val="accent1"/>
                </a:solidFill>
              </a:rPr>
              <a:t>96% </a:t>
            </a:r>
            <a:r>
              <a:rPr lang="el-GR" sz="2400" b="1" dirty="0">
                <a:solidFill>
                  <a:schemeClr val="accent1"/>
                </a:solidFill>
              </a:rPr>
              <a:t>β</a:t>
            </a:r>
            <a:endParaRPr lang="en-US" sz="2400" b="1" dirty="0">
              <a:solidFill>
                <a:schemeClr val="accent1"/>
              </a:solidFill>
            </a:endParaRPr>
          </a:p>
        </p:txBody>
      </p:sp>
    </p:spTree>
    <p:extLst>
      <p:ext uri="{BB962C8B-B14F-4D97-AF65-F5344CB8AC3E}">
        <p14:creationId xmlns:p14="http://schemas.microsoft.com/office/powerpoint/2010/main" val="81364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9EECB7-A601-C35C-8661-994ABB506B4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67886"/>
            <a:ext cx="12192000" cy="4522227"/>
          </a:xfrm>
          <a:prstGeom prst="rect">
            <a:avLst/>
          </a:prstGeom>
        </p:spPr>
      </p:pic>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Potential Path of LGIPs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17</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147EC66D-0801-301E-865D-58F3F75A886F}"/>
              </a:ext>
            </a:extLst>
          </p:cNvPr>
          <p:cNvSpPr txBox="1"/>
          <p:nvPr/>
        </p:nvSpPr>
        <p:spPr>
          <a:xfrm>
            <a:off x="97175" y="5980939"/>
            <a:ext cx="11997649" cy="830997"/>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If we use the average fed funds rate path shown by the Bloomberg and CME models and the 96% beta, we can anticipate LGIP’s to see a </a:t>
            </a:r>
            <a:r>
              <a:rPr lang="en-US" sz="2400" b="1" dirty="0">
                <a:solidFill>
                  <a:schemeClr val="accent1"/>
                </a:solidFill>
              </a:rPr>
              <a:t>239bps drop</a:t>
            </a:r>
            <a:r>
              <a:rPr lang="en-US" sz="2400" b="1" dirty="0">
                <a:solidFill>
                  <a:schemeClr val="accent6"/>
                </a:solidFill>
              </a:rPr>
              <a:t> in the next 12 months</a:t>
            </a:r>
            <a:endParaRPr lang="en-US" sz="2400" b="1" dirty="0">
              <a:solidFill>
                <a:schemeClr val="accent1"/>
              </a:solidFill>
            </a:endParaRPr>
          </a:p>
        </p:txBody>
      </p:sp>
    </p:spTree>
    <p:extLst>
      <p:ext uri="{BB962C8B-B14F-4D97-AF65-F5344CB8AC3E}">
        <p14:creationId xmlns:p14="http://schemas.microsoft.com/office/powerpoint/2010/main" val="3350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Impact on Income</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18</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91B73C40-FC53-2177-44CE-94DB4155F818}"/>
              </a:ext>
            </a:extLst>
          </p:cNvPr>
          <p:cNvSpPr txBox="1"/>
          <p:nvPr/>
        </p:nvSpPr>
        <p:spPr>
          <a:xfrm>
            <a:off x="97175" y="6211808"/>
            <a:ext cx="11997649" cy="461665"/>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Income being generated from LGIP’s could drop by </a:t>
            </a:r>
            <a:r>
              <a:rPr lang="en-US" sz="2400" b="1" dirty="0">
                <a:solidFill>
                  <a:srgbClr val="FF0000"/>
                </a:solidFill>
              </a:rPr>
              <a:t>-40% </a:t>
            </a:r>
            <a:r>
              <a:rPr lang="en-US" sz="2400" b="1" dirty="0">
                <a:solidFill>
                  <a:schemeClr val="accent6"/>
                </a:solidFill>
              </a:rPr>
              <a:t>in the next 12 months</a:t>
            </a:r>
            <a:endParaRPr lang="en-US" sz="2400" b="1" dirty="0">
              <a:solidFill>
                <a:schemeClr val="accent1"/>
              </a:solidFill>
            </a:endParaRPr>
          </a:p>
        </p:txBody>
      </p:sp>
      <p:sp>
        <p:nvSpPr>
          <p:cNvPr id="9" name="Content Placeholder 2">
            <a:extLst>
              <a:ext uri="{FF2B5EF4-FFF2-40B4-BE49-F238E27FC236}">
                <a16:creationId xmlns:a16="http://schemas.microsoft.com/office/drawing/2014/main" id="{F1523283-B2A3-6137-3385-6466DAB7F931}"/>
              </a:ext>
            </a:extLst>
          </p:cNvPr>
          <p:cNvSpPr txBox="1">
            <a:spLocks/>
          </p:cNvSpPr>
          <p:nvPr/>
        </p:nvSpPr>
        <p:spPr>
          <a:xfrm>
            <a:off x="253105" y="1023446"/>
            <a:ext cx="9265517" cy="134513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DF853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000" b="1" u="sng" dirty="0">
              <a:solidFill>
                <a:schemeClr val="accent1"/>
              </a:solidFill>
            </a:endParaRPr>
          </a:p>
          <a:p>
            <a:pPr marL="0" indent="0">
              <a:spcBef>
                <a:spcPts val="0"/>
              </a:spcBef>
              <a:spcAft>
                <a:spcPts val="300"/>
              </a:spcAft>
              <a:buClr>
                <a:schemeClr val="accent2"/>
              </a:buClr>
              <a:buSzPct val="100000"/>
              <a:buNone/>
            </a:pPr>
            <a:r>
              <a:rPr lang="en-US" sz="2400" b="0" dirty="0">
                <a:solidFill>
                  <a:schemeClr val="tx1"/>
                </a:solidFill>
                <a:cs typeface="Times New Roman" panose="02020603050405020304" pitchFamily="18" charset="0"/>
              </a:rPr>
              <a:t>The average rate of an LGIP in the last 12mo was 5.42%</a:t>
            </a:r>
          </a:p>
          <a:p>
            <a:pPr marL="0" indent="0">
              <a:spcBef>
                <a:spcPts val="0"/>
              </a:spcBef>
              <a:spcAft>
                <a:spcPts val="300"/>
              </a:spcAft>
              <a:buClr>
                <a:schemeClr val="accent2"/>
              </a:buClr>
              <a:buSzPct val="100000"/>
              <a:buNone/>
            </a:pPr>
            <a:r>
              <a:rPr lang="en-US" sz="2400" b="0" dirty="0">
                <a:solidFill>
                  <a:schemeClr val="tx1"/>
                </a:solidFill>
                <a:cs typeface="Times New Roman" panose="02020603050405020304" pitchFamily="18" charset="0"/>
              </a:rPr>
              <a:t>That average rate in the last 24 months has been 4.93%</a:t>
            </a:r>
          </a:p>
          <a:p>
            <a:pPr>
              <a:spcBef>
                <a:spcPts val="0"/>
              </a:spcBef>
              <a:spcAft>
                <a:spcPts val="300"/>
              </a:spcAft>
              <a:buClr>
                <a:schemeClr val="accent2"/>
              </a:buClr>
              <a:buSzPct val="100000"/>
            </a:pPr>
            <a:endParaRPr lang="en-US" sz="1050" b="0" dirty="0">
              <a:solidFill>
                <a:schemeClr val="tx1"/>
              </a:solidFill>
              <a:cs typeface="Times New Roman" panose="02020603050405020304" pitchFamily="18" charset="0"/>
            </a:endParaRPr>
          </a:p>
          <a:p>
            <a:pPr>
              <a:spcBef>
                <a:spcPts val="0"/>
              </a:spcBef>
              <a:spcAft>
                <a:spcPts val="300"/>
              </a:spcAft>
              <a:buClr>
                <a:schemeClr val="accent2"/>
              </a:buClr>
              <a:buSzPct val="100000"/>
            </a:pPr>
            <a:r>
              <a:rPr lang="en-US" sz="2400" b="0" dirty="0">
                <a:solidFill>
                  <a:schemeClr val="tx1"/>
                </a:solidFill>
                <a:cs typeface="Times New Roman" panose="02020603050405020304" pitchFamily="18" charset="0"/>
              </a:rPr>
              <a:t>From a budget standpoint:</a:t>
            </a:r>
          </a:p>
          <a:p>
            <a:pPr marL="0" indent="0">
              <a:spcBef>
                <a:spcPts val="0"/>
              </a:spcBef>
              <a:spcAft>
                <a:spcPts val="300"/>
              </a:spcAft>
              <a:buClr>
                <a:schemeClr val="accent2"/>
              </a:buClr>
              <a:buSzPct val="100000"/>
              <a:buNone/>
            </a:pPr>
            <a:endParaRPr lang="en-US" sz="1000" b="0" dirty="0">
              <a:solidFill>
                <a:schemeClr val="tx1"/>
              </a:solidFill>
              <a:cs typeface="Times New Roman" panose="02020603050405020304" pitchFamily="18" charset="0"/>
            </a:endParaRPr>
          </a:p>
          <a:p>
            <a:pPr>
              <a:spcBef>
                <a:spcPts val="0"/>
              </a:spcBef>
              <a:spcAft>
                <a:spcPts val="300"/>
              </a:spcAft>
              <a:buClr>
                <a:schemeClr val="accent2"/>
              </a:buClr>
              <a:buSzPct val="100000"/>
            </a:pPr>
            <a:endParaRPr lang="en-US" sz="900" b="0" dirty="0">
              <a:solidFill>
                <a:schemeClr val="tx1"/>
              </a:solidFill>
              <a:cs typeface="Times New Roman" panose="02020603050405020304" pitchFamily="18" charset="0"/>
            </a:endParaRPr>
          </a:p>
        </p:txBody>
      </p:sp>
      <p:sp>
        <p:nvSpPr>
          <p:cNvPr id="10" name="TextBox 9">
            <a:extLst>
              <a:ext uri="{FF2B5EF4-FFF2-40B4-BE49-F238E27FC236}">
                <a16:creationId xmlns:a16="http://schemas.microsoft.com/office/drawing/2014/main" id="{D93083E9-DA97-491B-D430-A14700E10BCB}"/>
              </a:ext>
            </a:extLst>
          </p:cNvPr>
          <p:cNvSpPr txBox="1"/>
          <p:nvPr/>
        </p:nvSpPr>
        <p:spPr>
          <a:xfrm>
            <a:off x="2236646" y="3123175"/>
            <a:ext cx="4107760" cy="461665"/>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$10mm @ 5.42% = $542k</a:t>
            </a:r>
            <a:endParaRPr lang="en-US" sz="2400" b="1" dirty="0">
              <a:solidFill>
                <a:schemeClr val="accent1"/>
              </a:solidFill>
            </a:endParaRPr>
          </a:p>
        </p:txBody>
      </p:sp>
      <p:sp>
        <p:nvSpPr>
          <p:cNvPr id="11" name="TextBox 10">
            <a:extLst>
              <a:ext uri="{FF2B5EF4-FFF2-40B4-BE49-F238E27FC236}">
                <a16:creationId xmlns:a16="http://schemas.microsoft.com/office/drawing/2014/main" id="{001B83ED-3D26-F62D-E80B-CFBDC9725677}"/>
              </a:ext>
            </a:extLst>
          </p:cNvPr>
          <p:cNvSpPr txBox="1"/>
          <p:nvPr/>
        </p:nvSpPr>
        <p:spPr>
          <a:xfrm>
            <a:off x="2236646" y="3912371"/>
            <a:ext cx="4107761" cy="461665"/>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$10mm @ 4.93% = $493k</a:t>
            </a:r>
            <a:endParaRPr lang="en-US" sz="2400" b="1" dirty="0">
              <a:solidFill>
                <a:schemeClr val="accent1"/>
              </a:solidFill>
            </a:endParaRPr>
          </a:p>
        </p:txBody>
      </p:sp>
      <p:sp>
        <p:nvSpPr>
          <p:cNvPr id="12" name="Right Brace 11">
            <a:extLst>
              <a:ext uri="{FF2B5EF4-FFF2-40B4-BE49-F238E27FC236}">
                <a16:creationId xmlns:a16="http://schemas.microsoft.com/office/drawing/2014/main" id="{FA6D7457-4402-85ED-E704-24E4AFC7DC5A}"/>
              </a:ext>
            </a:extLst>
          </p:cNvPr>
          <p:cNvSpPr/>
          <p:nvPr/>
        </p:nvSpPr>
        <p:spPr>
          <a:xfrm>
            <a:off x="6275211" y="3235511"/>
            <a:ext cx="194069" cy="1000727"/>
          </a:xfrm>
          <a:prstGeom prst="rightBrace">
            <a:avLst>
              <a:gd name="adj1" fmla="val 6413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8B723D01-827C-4A5F-4960-82A035502D35}"/>
              </a:ext>
            </a:extLst>
          </p:cNvPr>
          <p:cNvSpPr txBox="1"/>
          <p:nvPr/>
        </p:nvSpPr>
        <p:spPr>
          <a:xfrm>
            <a:off x="6553872" y="3514057"/>
            <a:ext cx="3972404" cy="461665"/>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$10mm @ 3.03% = $303k</a:t>
            </a:r>
            <a:endParaRPr lang="en-US" sz="2400" b="1" dirty="0">
              <a:solidFill>
                <a:schemeClr val="accent1"/>
              </a:solidFill>
            </a:endParaRPr>
          </a:p>
        </p:txBody>
      </p:sp>
      <p:sp>
        <p:nvSpPr>
          <p:cNvPr id="14" name="TextBox 13">
            <a:extLst>
              <a:ext uri="{FF2B5EF4-FFF2-40B4-BE49-F238E27FC236}">
                <a16:creationId xmlns:a16="http://schemas.microsoft.com/office/drawing/2014/main" id="{6A29F5B5-BABA-911D-B0E4-C86E999B04E8}"/>
              </a:ext>
            </a:extLst>
          </p:cNvPr>
          <p:cNvSpPr txBox="1"/>
          <p:nvPr/>
        </p:nvSpPr>
        <p:spPr>
          <a:xfrm>
            <a:off x="3715500" y="4837837"/>
            <a:ext cx="5313489" cy="584775"/>
          </a:xfrm>
          <a:prstGeom prst="rect">
            <a:avLst/>
          </a:prstGeom>
          <a:noFill/>
          <a:ln>
            <a:noFill/>
          </a:ln>
        </p:spPr>
        <p:txBody>
          <a:bodyPr wrap="square" lIns="0" rIns="0" rtlCol="0">
            <a:spAutoFit/>
          </a:bodyPr>
          <a:lstStyle/>
          <a:p>
            <a:pPr algn="ctr">
              <a:buClr>
                <a:schemeClr val="accent6"/>
              </a:buClr>
            </a:pPr>
            <a:r>
              <a:rPr lang="en-US" sz="3200" b="1" dirty="0">
                <a:solidFill>
                  <a:srgbClr val="FF0000"/>
                </a:solidFill>
              </a:rPr>
              <a:t>$239k-$190k loss in revenue</a:t>
            </a:r>
          </a:p>
        </p:txBody>
      </p:sp>
    </p:spTree>
    <p:extLst>
      <p:ext uri="{BB962C8B-B14F-4D97-AF65-F5344CB8AC3E}">
        <p14:creationId xmlns:p14="http://schemas.microsoft.com/office/powerpoint/2010/main" val="222981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500"/>
                                        <p:tgtEl>
                                          <p:spTgt spid="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fade">
                                      <p:cBhvr>
                                        <p:cTn id="37" dur="500"/>
                                        <p:tgtEl>
                                          <p:spTgt spid="14">
                                            <p:txEl>
                                              <p:pRg st="0" end="0"/>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fade">
                                      <p:cBhvr>
                                        <p:cTn id="4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672801F-F29A-C022-B8AC-A76BEC11396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80896"/>
            <a:ext cx="12192000" cy="4496208"/>
          </a:xfrm>
          <a:prstGeom prst="rect">
            <a:avLst/>
          </a:prstGeom>
        </p:spPr>
      </p:pic>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How can we protect our income?</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19</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483D6A5-FA6B-8E38-A5CE-6C7246CEF751}"/>
              </a:ext>
            </a:extLst>
          </p:cNvPr>
          <p:cNvSpPr txBox="1"/>
          <p:nvPr/>
        </p:nvSpPr>
        <p:spPr>
          <a:xfrm>
            <a:off x="97175" y="6025039"/>
            <a:ext cx="11997649" cy="830997"/>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By locking out some yield a little further on the curve we may be able to preserve some of this income before it drops</a:t>
            </a:r>
            <a:endParaRPr lang="en-US" sz="2400" b="1" dirty="0">
              <a:solidFill>
                <a:schemeClr val="accent1"/>
              </a:solidFill>
            </a:endParaRPr>
          </a:p>
        </p:txBody>
      </p:sp>
      <p:sp>
        <p:nvSpPr>
          <p:cNvPr id="13" name="Arrow: Down 12">
            <a:extLst>
              <a:ext uri="{FF2B5EF4-FFF2-40B4-BE49-F238E27FC236}">
                <a16:creationId xmlns:a16="http://schemas.microsoft.com/office/drawing/2014/main" id="{BDE4029F-B989-CD34-6CDA-405DBE95F364}"/>
              </a:ext>
            </a:extLst>
          </p:cNvPr>
          <p:cNvSpPr/>
          <p:nvPr/>
        </p:nvSpPr>
        <p:spPr>
          <a:xfrm>
            <a:off x="1168176" y="2765174"/>
            <a:ext cx="334341" cy="663823"/>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36219FE2-56C6-A1A8-0F8E-06CFF6A310E7}"/>
              </a:ext>
            </a:extLst>
          </p:cNvPr>
          <p:cNvSpPr/>
          <p:nvPr/>
        </p:nvSpPr>
        <p:spPr>
          <a:xfrm rot="10800000">
            <a:off x="11004352" y="3703408"/>
            <a:ext cx="334341" cy="695871"/>
          </a:xfrm>
          <a:prstGeom prst="down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5" name="TextBox 14">
            <a:extLst>
              <a:ext uri="{FF2B5EF4-FFF2-40B4-BE49-F238E27FC236}">
                <a16:creationId xmlns:a16="http://schemas.microsoft.com/office/drawing/2014/main" id="{5D361CB3-1F3C-6FA0-15EC-F7792354DD24}"/>
              </a:ext>
            </a:extLst>
          </p:cNvPr>
          <p:cNvSpPr txBox="1"/>
          <p:nvPr/>
        </p:nvSpPr>
        <p:spPr>
          <a:xfrm>
            <a:off x="769743" y="3620457"/>
            <a:ext cx="978134" cy="430887"/>
          </a:xfrm>
          <a:prstGeom prst="rect">
            <a:avLst/>
          </a:prstGeom>
          <a:noFill/>
          <a:ln>
            <a:noFill/>
          </a:ln>
        </p:spPr>
        <p:txBody>
          <a:bodyPr wrap="square" lIns="0" rIns="0" rtlCol="0">
            <a:spAutoFit/>
          </a:bodyPr>
          <a:lstStyle/>
          <a:p>
            <a:pPr algn="ctr">
              <a:buClr>
                <a:schemeClr val="accent6"/>
              </a:buClr>
            </a:pPr>
            <a:r>
              <a:rPr lang="en-US" sz="1100" b="1" dirty="0">
                <a:solidFill>
                  <a:srgbClr val="FF0000"/>
                </a:solidFill>
              </a:rPr>
              <a:t>Give up 122 bps today</a:t>
            </a:r>
          </a:p>
        </p:txBody>
      </p:sp>
      <p:sp>
        <p:nvSpPr>
          <p:cNvPr id="16" name="TextBox 15">
            <a:extLst>
              <a:ext uri="{FF2B5EF4-FFF2-40B4-BE49-F238E27FC236}">
                <a16:creationId xmlns:a16="http://schemas.microsoft.com/office/drawing/2014/main" id="{B183B55C-DC7D-882A-A188-BF8103BFE47C}"/>
              </a:ext>
            </a:extLst>
          </p:cNvPr>
          <p:cNvSpPr txBox="1"/>
          <p:nvPr/>
        </p:nvSpPr>
        <p:spPr>
          <a:xfrm>
            <a:off x="10569667" y="2824141"/>
            <a:ext cx="978134" cy="430887"/>
          </a:xfrm>
          <a:prstGeom prst="rect">
            <a:avLst/>
          </a:prstGeom>
          <a:noFill/>
          <a:ln>
            <a:noFill/>
          </a:ln>
        </p:spPr>
        <p:txBody>
          <a:bodyPr wrap="square" lIns="0" rIns="0" rtlCol="0">
            <a:spAutoFit/>
          </a:bodyPr>
          <a:lstStyle/>
          <a:p>
            <a:pPr algn="ctr">
              <a:buClr>
                <a:schemeClr val="accent6"/>
              </a:buClr>
            </a:pPr>
            <a:r>
              <a:rPr lang="en-US" sz="1100" b="1" dirty="0">
                <a:solidFill>
                  <a:srgbClr val="00B050"/>
                </a:solidFill>
              </a:rPr>
              <a:t>Pick up 117bps tomorrow</a:t>
            </a:r>
          </a:p>
        </p:txBody>
      </p:sp>
    </p:spTree>
    <p:extLst>
      <p:ext uri="{BB962C8B-B14F-4D97-AF65-F5344CB8AC3E}">
        <p14:creationId xmlns:p14="http://schemas.microsoft.com/office/powerpoint/2010/main" val="249705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500"/>
                                        <p:tgtEl>
                                          <p:spTgt spid="15">
                                            <p:txEl>
                                              <p:pRg st="0" end="0"/>
                                            </p:txEl>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2875"/>
            <a:ext cx="2743200" cy="365125"/>
          </a:xfrm>
        </p:spPr>
        <p:txBody>
          <a:bodyPr/>
          <a:lstStyle/>
          <a:p>
            <a:fld id="{9EA249EE-C3A7-41B8-9691-234A1B788C70}" type="slidenum">
              <a:rPr lang="en-US" smtClean="0"/>
              <a:t>2</a:t>
            </a:fld>
            <a:endParaRPr lang="en-US" dirty="0"/>
          </a:p>
        </p:txBody>
      </p:sp>
      <p:pic>
        <p:nvPicPr>
          <p:cNvPr id="3" name="Picture 2" descr="NESGFOA Logo">
            <a:extLst>
              <a:ext uri="{FF2B5EF4-FFF2-40B4-BE49-F238E27FC236}">
                <a16:creationId xmlns:a16="http://schemas.microsoft.com/office/drawing/2014/main" id="{203CFFCC-ABB4-6D08-F9A2-D4E0D05C8D6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1519"/>
            <a:ext cx="4110873" cy="86592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D2768FD8-40AE-94BB-B3F3-8F9233E5E839}"/>
              </a:ext>
            </a:extLst>
          </p:cNvPr>
          <p:cNvSpPr>
            <a:spLocks noGrp="1"/>
          </p:cNvSpPr>
          <p:nvPr>
            <p:ph type="title"/>
          </p:nvPr>
        </p:nvSpPr>
        <p:spPr/>
        <p:txBody>
          <a:bodyPr>
            <a:normAutofit/>
          </a:bodyPr>
          <a:lstStyle/>
          <a:p>
            <a:r>
              <a:rPr lang="en-US" dirty="0"/>
              <a:t>Market Conditions &amp; Fed Expectations</a:t>
            </a:r>
          </a:p>
        </p:txBody>
      </p:sp>
      <p:grpSp>
        <p:nvGrpSpPr>
          <p:cNvPr id="9" name="Group 8">
            <a:extLst>
              <a:ext uri="{FF2B5EF4-FFF2-40B4-BE49-F238E27FC236}">
                <a16:creationId xmlns:a16="http://schemas.microsoft.com/office/drawing/2014/main" id="{3D01CD7F-2D71-A719-514C-AAFA76B19DAE}"/>
              </a:ext>
            </a:extLst>
          </p:cNvPr>
          <p:cNvGrpSpPr/>
          <p:nvPr/>
        </p:nvGrpSpPr>
        <p:grpSpPr>
          <a:xfrm>
            <a:off x="6806244" y="-3"/>
            <a:ext cx="5385756" cy="865930"/>
            <a:chOff x="6806244" y="-3"/>
            <a:chExt cx="5385756" cy="865930"/>
          </a:xfrm>
        </p:grpSpPr>
        <p:sp>
          <p:nvSpPr>
            <p:cNvPr id="11" name="Rectangle 10">
              <a:extLst>
                <a:ext uri="{FF2B5EF4-FFF2-40B4-BE49-F238E27FC236}">
                  <a16:creationId xmlns:a16="http://schemas.microsoft.com/office/drawing/2014/main" id="{228380E7-C584-18F9-0404-9BD1F6168E5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EBC1939A-E346-9661-FC0B-3085213D7C40}"/>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NESGFOA Logo">
              <a:extLst>
                <a:ext uri="{FF2B5EF4-FFF2-40B4-BE49-F238E27FC236}">
                  <a16:creationId xmlns:a16="http://schemas.microsoft.com/office/drawing/2014/main" id="{7C3885A0-CB31-3976-C1F5-A3BA17C35D8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2">
            <a:extLst>
              <a:ext uri="{FF2B5EF4-FFF2-40B4-BE49-F238E27FC236}">
                <a16:creationId xmlns:a16="http://schemas.microsoft.com/office/drawing/2014/main" id="{56F24977-85A5-9618-1227-37E7DAD60752}"/>
              </a:ext>
            </a:extLst>
          </p:cNvPr>
          <p:cNvSpPr txBox="1">
            <a:spLocks/>
          </p:cNvSpPr>
          <p:nvPr/>
        </p:nvSpPr>
        <p:spPr>
          <a:xfrm>
            <a:off x="0" y="982584"/>
            <a:ext cx="6453167" cy="4392782"/>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DF853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sz="1500" dirty="0">
                <a:solidFill>
                  <a:prstClr val="black">
                    <a:lumMod val="75000"/>
                    <a:lumOff val="25000"/>
                  </a:prstClr>
                </a:solidFill>
                <a:latin typeface="Calibri" panose="020F0502020204030204" pitchFamily="34" charset="0"/>
              </a:rPr>
              <a:t>Economic and Inflation Data</a:t>
            </a:r>
            <a:r>
              <a:rPr lang="en-US" sz="1500" b="0" dirty="0">
                <a:solidFill>
                  <a:prstClr val="black">
                    <a:lumMod val="75000"/>
                    <a:lumOff val="25000"/>
                  </a:prstClr>
                </a:solidFill>
                <a:latin typeface="Calibri" panose="020F0502020204030204" pitchFamily="34" charset="0"/>
              </a:rPr>
              <a:t>:</a:t>
            </a:r>
          </a:p>
          <a:p>
            <a:pPr lvl="1">
              <a:buClr>
                <a:schemeClr val="accent1"/>
              </a:buClr>
            </a:pPr>
            <a:r>
              <a:rPr lang="en-US" sz="1500" dirty="0"/>
              <a:t>Q2 2024 GDP = 2.8%, Q1 = 2.3%, Q4 = 3.4%, Q3 = 4.9%</a:t>
            </a:r>
          </a:p>
          <a:p>
            <a:pPr lvl="1">
              <a:buClr>
                <a:schemeClr val="accent1"/>
              </a:buClr>
            </a:pPr>
            <a:r>
              <a:rPr lang="en-US" sz="1500" dirty="0"/>
              <a:t>+142k non-farm payroll jobs in August, Unemployment Rate = 4.2%</a:t>
            </a:r>
          </a:p>
          <a:p>
            <a:pPr lvl="1">
              <a:buClr>
                <a:schemeClr val="accent1"/>
              </a:buClr>
            </a:pPr>
            <a:r>
              <a:rPr lang="en-US" sz="1500" dirty="0"/>
              <a:t>Full time &amp; temp workers declining</a:t>
            </a:r>
          </a:p>
          <a:p>
            <a:pPr lvl="1">
              <a:buClr>
                <a:schemeClr val="accent1"/>
              </a:buClr>
            </a:pPr>
            <a:r>
              <a:rPr lang="en-US" sz="1500" dirty="0"/>
              <a:t>Average Hourly Earnings 3.8% YOY vs 3.0% pre-pandemic</a:t>
            </a:r>
          </a:p>
          <a:p>
            <a:pPr lvl="1">
              <a:buClr>
                <a:schemeClr val="accent1"/>
              </a:buClr>
            </a:pPr>
            <a:r>
              <a:rPr lang="en-US" sz="1500" dirty="0"/>
              <a:t>Labor Force Participation = 62.7% vs 63.4% pre-pandemic</a:t>
            </a:r>
          </a:p>
          <a:p>
            <a:pPr lvl="1">
              <a:buClr>
                <a:schemeClr val="accent1"/>
              </a:buClr>
            </a:pPr>
            <a:r>
              <a:rPr lang="en-US" sz="1500" dirty="0"/>
              <a:t>CPI = 2.9%, Core CPI = 3.2%, 10yr Breakeven Inflation = 2.13%</a:t>
            </a:r>
          </a:p>
          <a:p>
            <a:pPr lvl="1">
              <a:buClr>
                <a:schemeClr val="accent1"/>
              </a:buClr>
            </a:pPr>
            <a:r>
              <a:rPr lang="en-US" sz="1500" dirty="0"/>
              <a:t>ISM Manufacturing contracting</a:t>
            </a:r>
          </a:p>
          <a:p>
            <a:pPr lvl="1">
              <a:buClr>
                <a:schemeClr val="accent1"/>
              </a:buClr>
            </a:pPr>
            <a:r>
              <a:rPr lang="en-US" sz="1500" dirty="0"/>
              <a:t>Leading Indicators negative for 29 of the last 31 months</a:t>
            </a:r>
          </a:p>
          <a:p>
            <a:pPr>
              <a:buClr>
                <a:schemeClr val="accent1"/>
              </a:buClr>
            </a:pPr>
            <a:endParaRPr lang="en-US" sz="800" dirty="0"/>
          </a:p>
          <a:p>
            <a:pPr>
              <a:lnSpc>
                <a:spcPct val="100000"/>
              </a:lnSpc>
              <a:spcBef>
                <a:spcPct val="20000"/>
              </a:spcBef>
              <a:buClr>
                <a:schemeClr val="accent1"/>
              </a:buClr>
              <a:defRPr/>
            </a:pPr>
            <a:r>
              <a:rPr lang="en-US" sz="1500" dirty="0">
                <a:solidFill>
                  <a:prstClr val="black">
                    <a:lumMod val="75000"/>
                    <a:lumOff val="25000"/>
                  </a:prstClr>
                </a:solidFill>
                <a:latin typeface="Calibri" panose="020F0502020204030204" pitchFamily="34" charset="0"/>
              </a:rPr>
              <a:t>Fed Policy</a:t>
            </a:r>
            <a:r>
              <a:rPr lang="en-US" sz="1500" b="0" dirty="0">
                <a:solidFill>
                  <a:prstClr val="black">
                    <a:lumMod val="75000"/>
                    <a:lumOff val="25000"/>
                  </a:prstClr>
                </a:solidFill>
                <a:latin typeface="Calibri" panose="020F0502020204030204" pitchFamily="34" charset="0"/>
              </a:rPr>
              <a:t>:</a:t>
            </a:r>
          </a:p>
          <a:p>
            <a:pPr lvl="1">
              <a:lnSpc>
                <a:spcPct val="100000"/>
              </a:lnSpc>
              <a:spcBef>
                <a:spcPct val="20000"/>
              </a:spcBef>
              <a:buClr>
                <a:schemeClr val="accent1"/>
              </a:buClr>
              <a:defRPr/>
            </a:pPr>
            <a:r>
              <a:rPr lang="en-US" sz="1500" dirty="0">
                <a:solidFill>
                  <a:prstClr val="black">
                    <a:lumMod val="75000"/>
                    <a:lumOff val="25000"/>
                  </a:prstClr>
                </a:solidFill>
              </a:rPr>
              <a:t>Fed has left rates unchanged at 5.25-5.5% since July 26, 2023</a:t>
            </a:r>
          </a:p>
          <a:p>
            <a:pPr lvl="1">
              <a:lnSpc>
                <a:spcPct val="100000"/>
              </a:lnSpc>
              <a:spcBef>
                <a:spcPct val="20000"/>
              </a:spcBef>
              <a:buClr>
                <a:schemeClr val="accent1"/>
              </a:buClr>
              <a:defRPr/>
            </a:pPr>
            <a:r>
              <a:rPr lang="en-US" sz="1500" dirty="0">
                <a:solidFill>
                  <a:prstClr val="black">
                    <a:lumMod val="75000"/>
                    <a:lumOff val="25000"/>
                  </a:prstClr>
                </a:solidFill>
              </a:rPr>
              <a:t>Dot Plot shows 25bp of cuts in 2024</a:t>
            </a:r>
          </a:p>
          <a:p>
            <a:pPr lvl="1">
              <a:lnSpc>
                <a:spcPct val="100000"/>
              </a:lnSpc>
              <a:spcBef>
                <a:spcPct val="20000"/>
              </a:spcBef>
              <a:buClr>
                <a:schemeClr val="accent1"/>
              </a:buClr>
              <a:defRPr/>
            </a:pPr>
            <a:r>
              <a:rPr lang="en-US" sz="1500" dirty="0">
                <a:solidFill>
                  <a:prstClr val="black">
                    <a:lumMod val="75000"/>
                    <a:lumOff val="25000"/>
                  </a:prstClr>
                </a:solidFill>
              </a:rPr>
              <a:t>Fed Funds Futures pricing in 70% chance of 25bp rate cut in September, 30% chance of 50bp and 100-125bp by year-end.</a:t>
            </a:r>
          </a:p>
          <a:p>
            <a:pPr lvl="1">
              <a:lnSpc>
                <a:spcPct val="100000"/>
              </a:lnSpc>
              <a:spcBef>
                <a:spcPct val="20000"/>
              </a:spcBef>
              <a:buClr>
                <a:schemeClr val="accent1"/>
              </a:buClr>
              <a:defRPr/>
            </a:pPr>
            <a:r>
              <a:rPr lang="en-US" sz="1500" dirty="0">
                <a:solidFill>
                  <a:prstClr val="black">
                    <a:lumMod val="75000"/>
                    <a:lumOff val="25000"/>
                  </a:prstClr>
                </a:solidFill>
              </a:rPr>
              <a:t>“Quantitative Tightening” still running $65B/mo</a:t>
            </a:r>
          </a:p>
          <a:p>
            <a:pPr lvl="1">
              <a:lnSpc>
                <a:spcPct val="100000"/>
              </a:lnSpc>
              <a:spcBef>
                <a:spcPct val="20000"/>
              </a:spcBef>
              <a:buClr>
                <a:schemeClr val="accent1"/>
              </a:buClr>
              <a:defRPr/>
            </a:pPr>
            <a:r>
              <a:rPr lang="en-US" sz="1500" dirty="0">
                <a:solidFill>
                  <a:prstClr val="black">
                    <a:lumMod val="75000"/>
                    <a:lumOff val="25000"/>
                  </a:prstClr>
                </a:solidFill>
              </a:rPr>
              <a:t>Fed Balance Sheet now down $1.8 Trillion since April 2022 peak</a:t>
            </a:r>
            <a:endParaRPr lang="en-US" sz="700" dirty="0">
              <a:solidFill>
                <a:prstClr val="black">
                  <a:lumMod val="75000"/>
                  <a:lumOff val="25000"/>
                </a:prstClr>
              </a:solidFill>
            </a:endParaRPr>
          </a:p>
          <a:p>
            <a:pPr marL="742950" lvl="1" indent="-285750">
              <a:lnSpc>
                <a:spcPct val="100000"/>
              </a:lnSpc>
              <a:spcBef>
                <a:spcPct val="20000"/>
              </a:spcBef>
              <a:buFont typeface="Courier New" pitchFamily="49" charset="0"/>
              <a:buChar char="o"/>
              <a:defRPr/>
            </a:pPr>
            <a:endParaRPr lang="en-US" sz="700" dirty="0">
              <a:solidFill>
                <a:prstClr val="black">
                  <a:lumMod val="75000"/>
                  <a:lumOff val="25000"/>
                </a:prstClr>
              </a:solidFill>
            </a:endParaRPr>
          </a:p>
        </p:txBody>
      </p:sp>
      <p:sp>
        <p:nvSpPr>
          <p:cNvPr id="5" name="TextBox 4">
            <a:extLst>
              <a:ext uri="{FF2B5EF4-FFF2-40B4-BE49-F238E27FC236}">
                <a16:creationId xmlns:a16="http://schemas.microsoft.com/office/drawing/2014/main" id="{CD82ACD0-6AAD-06F1-EC3F-C3387AF434B0}"/>
              </a:ext>
            </a:extLst>
          </p:cNvPr>
          <p:cNvSpPr txBox="1"/>
          <p:nvPr/>
        </p:nvSpPr>
        <p:spPr>
          <a:xfrm>
            <a:off x="98148" y="5378848"/>
            <a:ext cx="696650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“Recent indicators suggest that economic activity has continued to expand at a solid pace. Job gains have remained strong, and the unemployment rate has remained low. Inflation has eased over the past year but remains elevated. In recent months, there has been modest further progress toward the Committee’s 2 percent inflation objective.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The Committee seeks to achieve maximum employment and inflation at the rate of 2 percent over the longer run. The Committee judges that the risks to achieving its employment and inflation goals have moved toward better balance over the past year. The economic outlook is uncertain, and the Committee remains highly attentive to inflation risks.”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 June 12, 2024 FOMC Statement</a:t>
            </a:r>
          </a:p>
        </p:txBody>
      </p:sp>
      <p:pic>
        <p:nvPicPr>
          <p:cNvPr id="6" name="Picture 5">
            <a:extLst>
              <a:ext uri="{FF2B5EF4-FFF2-40B4-BE49-F238E27FC236}">
                <a16:creationId xmlns:a16="http://schemas.microsoft.com/office/drawing/2014/main" id="{4DDF42FA-BA2C-5DFC-199E-B2B84F7478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2058" y="944574"/>
            <a:ext cx="3063552" cy="2624353"/>
          </a:xfrm>
          <a:prstGeom prst="rect">
            <a:avLst/>
          </a:prstGeom>
        </p:spPr>
      </p:pic>
      <p:pic>
        <p:nvPicPr>
          <p:cNvPr id="7" name="Picture 6" descr="A screen shot of a computer&#10;&#10;Description automatically generated">
            <a:extLst>
              <a:ext uri="{FF2B5EF4-FFF2-40B4-BE49-F238E27FC236}">
                <a16:creationId xmlns:a16="http://schemas.microsoft.com/office/drawing/2014/main" id="{96FC9670-B6D2-0624-F160-8F8A73CA9627}"/>
              </a:ext>
            </a:extLst>
          </p:cNvPr>
          <p:cNvPicPr>
            <a:picLocks noChangeAspect="1"/>
          </p:cNvPicPr>
          <p:nvPr/>
        </p:nvPicPr>
        <p:blipFill>
          <a:blip r:embed="rId4" cstate="print">
            <a:extLst>
              <a:ext uri="{28A0092B-C50C-407E-A947-70E740481C1C}">
                <a14:useLocalDpi xmlns:a14="http://schemas.microsoft.com/office/drawing/2010/main"/>
              </a:ext>
            </a:extLst>
          </a:blip>
          <a:srcRect t="11283"/>
          <a:stretch/>
        </p:blipFill>
        <p:spPr>
          <a:xfrm>
            <a:off x="7197178" y="3651584"/>
            <a:ext cx="4994822" cy="3206416"/>
          </a:xfrm>
          <a:prstGeom prst="rect">
            <a:avLst/>
          </a:prstGeom>
        </p:spPr>
      </p:pic>
    </p:spTree>
    <p:extLst>
      <p:ext uri="{BB962C8B-B14F-4D97-AF65-F5344CB8AC3E}">
        <p14:creationId xmlns:p14="http://schemas.microsoft.com/office/powerpoint/2010/main" val="156054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7F0C08E-3BE4-5CD3-C666-AFE6EA929A0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0176" y="1061707"/>
            <a:ext cx="11631648" cy="4734586"/>
          </a:xfrm>
          <a:prstGeom prst="rect">
            <a:avLst/>
          </a:prstGeom>
        </p:spPr>
      </p:pic>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How can we protect our income?</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20</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483D6A5-FA6B-8E38-A5CE-6C7246CEF751}"/>
              </a:ext>
            </a:extLst>
          </p:cNvPr>
          <p:cNvSpPr txBox="1"/>
          <p:nvPr/>
        </p:nvSpPr>
        <p:spPr>
          <a:xfrm>
            <a:off x="97175" y="6025039"/>
            <a:ext cx="11997649" cy="830997"/>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While the lower rate on a longer-term investment may not look good today, its about protecting earnings in the future.</a:t>
            </a:r>
            <a:endParaRPr lang="en-US" sz="2400" b="1" dirty="0">
              <a:solidFill>
                <a:schemeClr val="accent1"/>
              </a:solidFill>
            </a:endParaRPr>
          </a:p>
        </p:txBody>
      </p:sp>
      <p:sp>
        <p:nvSpPr>
          <p:cNvPr id="11" name="Right Brace 10">
            <a:extLst>
              <a:ext uri="{FF2B5EF4-FFF2-40B4-BE49-F238E27FC236}">
                <a16:creationId xmlns:a16="http://schemas.microsoft.com/office/drawing/2014/main" id="{EC6BB5D7-5C05-E01F-76D1-70DD1339DE7C}"/>
              </a:ext>
            </a:extLst>
          </p:cNvPr>
          <p:cNvSpPr/>
          <p:nvPr/>
        </p:nvSpPr>
        <p:spPr>
          <a:xfrm rot="5400000">
            <a:off x="7994306" y="483870"/>
            <a:ext cx="338554" cy="6271002"/>
          </a:xfrm>
          <a:prstGeom prst="rightBrace">
            <a:avLst>
              <a:gd name="adj1" fmla="val 6413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2AF29115-BD82-4CFA-5EF6-90EE861813CD}"/>
              </a:ext>
            </a:extLst>
          </p:cNvPr>
          <p:cNvSpPr txBox="1"/>
          <p:nvPr/>
        </p:nvSpPr>
        <p:spPr>
          <a:xfrm>
            <a:off x="6719904" y="3860456"/>
            <a:ext cx="2887358" cy="461665"/>
          </a:xfrm>
          <a:prstGeom prst="rect">
            <a:avLst/>
          </a:prstGeom>
          <a:noFill/>
          <a:ln>
            <a:noFill/>
          </a:ln>
        </p:spPr>
        <p:txBody>
          <a:bodyPr wrap="square" lIns="0" rIns="0" rtlCol="0">
            <a:spAutoFit/>
          </a:bodyPr>
          <a:lstStyle/>
          <a:p>
            <a:pPr algn="ctr">
              <a:buClr>
                <a:schemeClr val="accent6"/>
              </a:buClr>
            </a:pPr>
            <a:r>
              <a:rPr lang="en-US" sz="1200" b="1" dirty="0">
                <a:solidFill>
                  <a:schemeClr val="accent1"/>
                </a:solidFill>
              </a:rPr>
              <a:t>If the fed cuts along the expected path, the locked-in investment outperforms for longer</a:t>
            </a:r>
          </a:p>
        </p:txBody>
      </p:sp>
    </p:spTree>
    <p:extLst>
      <p:ext uri="{BB962C8B-B14F-4D97-AF65-F5344CB8AC3E}">
        <p14:creationId xmlns:p14="http://schemas.microsoft.com/office/powerpoint/2010/main" val="214833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How can we protect our income?</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21</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483D6A5-FA6B-8E38-A5CE-6C7246CEF751}"/>
              </a:ext>
            </a:extLst>
          </p:cNvPr>
          <p:cNvSpPr txBox="1"/>
          <p:nvPr/>
        </p:nvSpPr>
        <p:spPr>
          <a:xfrm>
            <a:off x="97175" y="6025039"/>
            <a:ext cx="11997649" cy="830997"/>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The further out a lower rate environment is projected, the more the benefits of locking in some yield become apparent</a:t>
            </a:r>
            <a:endParaRPr lang="en-US" sz="2400" b="1" dirty="0">
              <a:solidFill>
                <a:schemeClr val="accent1"/>
              </a:solidFill>
            </a:endParaRPr>
          </a:p>
        </p:txBody>
      </p:sp>
      <p:pic>
        <p:nvPicPr>
          <p:cNvPr id="10" name="Picture 9">
            <a:extLst>
              <a:ext uri="{FF2B5EF4-FFF2-40B4-BE49-F238E27FC236}">
                <a16:creationId xmlns:a16="http://schemas.microsoft.com/office/drawing/2014/main" id="{3BB29D00-B764-C17D-48D1-C46CB7EE0C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12" y="1099812"/>
            <a:ext cx="12184175" cy="4658375"/>
          </a:xfrm>
          <a:prstGeom prst="rect">
            <a:avLst/>
          </a:prstGeom>
        </p:spPr>
      </p:pic>
      <p:sp>
        <p:nvSpPr>
          <p:cNvPr id="22" name="Arrow: Down 21">
            <a:extLst>
              <a:ext uri="{FF2B5EF4-FFF2-40B4-BE49-F238E27FC236}">
                <a16:creationId xmlns:a16="http://schemas.microsoft.com/office/drawing/2014/main" id="{B192D65A-C9F9-1C3A-2C03-D6157EAB1E94}"/>
              </a:ext>
            </a:extLst>
          </p:cNvPr>
          <p:cNvSpPr/>
          <p:nvPr/>
        </p:nvSpPr>
        <p:spPr>
          <a:xfrm rot="10800000">
            <a:off x="10758001" y="3476329"/>
            <a:ext cx="334341" cy="926976"/>
          </a:xfrm>
          <a:prstGeom prst="down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3" name="Arrow: Down 22">
            <a:extLst>
              <a:ext uri="{FF2B5EF4-FFF2-40B4-BE49-F238E27FC236}">
                <a16:creationId xmlns:a16="http://schemas.microsoft.com/office/drawing/2014/main" id="{D70C20BD-A738-94DD-C33D-1E4F57DE817A}"/>
              </a:ext>
            </a:extLst>
          </p:cNvPr>
          <p:cNvSpPr/>
          <p:nvPr/>
        </p:nvSpPr>
        <p:spPr>
          <a:xfrm rot="10800000">
            <a:off x="11328299" y="3476329"/>
            <a:ext cx="334341" cy="926976"/>
          </a:xfrm>
          <a:prstGeom prst="down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4" name="Arrow: Down 23">
            <a:extLst>
              <a:ext uri="{FF2B5EF4-FFF2-40B4-BE49-F238E27FC236}">
                <a16:creationId xmlns:a16="http://schemas.microsoft.com/office/drawing/2014/main" id="{B3B851F2-32CF-10CC-CF1C-37C27E95578B}"/>
              </a:ext>
            </a:extLst>
          </p:cNvPr>
          <p:cNvSpPr/>
          <p:nvPr/>
        </p:nvSpPr>
        <p:spPr>
          <a:xfrm rot="10800000">
            <a:off x="7155686" y="3476329"/>
            <a:ext cx="334341" cy="841896"/>
          </a:xfrm>
          <a:prstGeom prst="down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5" name="Arrow: Down 24">
            <a:extLst>
              <a:ext uri="{FF2B5EF4-FFF2-40B4-BE49-F238E27FC236}">
                <a16:creationId xmlns:a16="http://schemas.microsoft.com/office/drawing/2014/main" id="{9172385B-7298-04E8-E35D-A7287EC44AF2}"/>
              </a:ext>
            </a:extLst>
          </p:cNvPr>
          <p:cNvSpPr/>
          <p:nvPr/>
        </p:nvSpPr>
        <p:spPr>
          <a:xfrm rot="10800000">
            <a:off x="6310405" y="3476329"/>
            <a:ext cx="334341" cy="841896"/>
          </a:xfrm>
          <a:prstGeom prst="down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6" name="Arrow: Down 25">
            <a:extLst>
              <a:ext uri="{FF2B5EF4-FFF2-40B4-BE49-F238E27FC236}">
                <a16:creationId xmlns:a16="http://schemas.microsoft.com/office/drawing/2014/main" id="{1942181F-F7A3-CEC7-4F7E-DD26B307D006}"/>
              </a:ext>
            </a:extLst>
          </p:cNvPr>
          <p:cNvSpPr/>
          <p:nvPr/>
        </p:nvSpPr>
        <p:spPr>
          <a:xfrm rot="10800000">
            <a:off x="5413833" y="3476330"/>
            <a:ext cx="334341" cy="791361"/>
          </a:xfrm>
          <a:prstGeom prst="down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7" name="Arrow: Down 26">
            <a:extLst>
              <a:ext uri="{FF2B5EF4-FFF2-40B4-BE49-F238E27FC236}">
                <a16:creationId xmlns:a16="http://schemas.microsoft.com/office/drawing/2014/main" id="{E934DB43-9821-9A25-363F-C5840ED812F9}"/>
              </a:ext>
            </a:extLst>
          </p:cNvPr>
          <p:cNvSpPr/>
          <p:nvPr/>
        </p:nvSpPr>
        <p:spPr>
          <a:xfrm rot="10800000">
            <a:off x="3856201" y="3428999"/>
            <a:ext cx="334341" cy="349447"/>
          </a:xfrm>
          <a:prstGeom prst="down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8" name="Arrow: Down 27">
            <a:extLst>
              <a:ext uri="{FF2B5EF4-FFF2-40B4-BE49-F238E27FC236}">
                <a16:creationId xmlns:a16="http://schemas.microsoft.com/office/drawing/2014/main" id="{956A4198-CE74-19C8-4D66-DF60A08FF3A6}"/>
              </a:ext>
            </a:extLst>
          </p:cNvPr>
          <p:cNvSpPr/>
          <p:nvPr/>
        </p:nvSpPr>
        <p:spPr>
          <a:xfrm rot="10800000">
            <a:off x="4657193" y="3429240"/>
            <a:ext cx="334341" cy="570755"/>
          </a:xfrm>
          <a:prstGeom prst="down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9" name="Arrow: Down 28">
            <a:extLst>
              <a:ext uri="{FF2B5EF4-FFF2-40B4-BE49-F238E27FC236}">
                <a16:creationId xmlns:a16="http://schemas.microsoft.com/office/drawing/2014/main" id="{381FF1AA-7087-7514-8631-008A65D06158}"/>
              </a:ext>
            </a:extLst>
          </p:cNvPr>
          <p:cNvSpPr/>
          <p:nvPr/>
        </p:nvSpPr>
        <p:spPr>
          <a:xfrm rot="10800000">
            <a:off x="8054227" y="3476329"/>
            <a:ext cx="334341" cy="841896"/>
          </a:xfrm>
          <a:prstGeom prst="down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30" name="Arrow: Down 29">
            <a:extLst>
              <a:ext uri="{FF2B5EF4-FFF2-40B4-BE49-F238E27FC236}">
                <a16:creationId xmlns:a16="http://schemas.microsoft.com/office/drawing/2014/main" id="{872E26E9-8BDE-484C-3E9B-DC3087736B26}"/>
              </a:ext>
            </a:extLst>
          </p:cNvPr>
          <p:cNvSpPr/>
          <p:nvPr/>
        </p:nvSpPr>
        <p:spPr>
          <a:xfrm rot="10800000">
            <a:off x="9067059" y="3476329"/>
            <a:ext cx="334341" cy="926976"/>
          </a:xfrm>
          <a:prstGeom prst="down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31" name="Arrow: Down 30">
            <a:extLst>
              <a:ext uri="{FF2B5EF4-FFF2-40B4-BE49-F238E27FC236}">
                <a16:creationId xmlns:a16="http://schemas.microsoft.com/office/drawing/2014/main" id="{782F50B9-C306-D2CC-0192-4BED0BDAB83B}"/>
              </a:ext>
            </a:extLst>
          </p:cNvPr>
          <p:cNvSpPr/>
          <p:nvPr/>
        </p:nvSpPr>
        <p:spPr>
          <a:xfrm rot="10800000">
            <a:off x="9912340" y="3476329"/>
            <a:ext cx="334341" cy="926976"/>
          </a:xfrm>
          <a:prstGeom prst="down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Tree>
    <p:extLst>
      <p:ext uri="{BB962C8B-B14F-4D97-AF65-F5344CB8AC3E}">
        <p14:creationId xmlns:p14="http://schemas.microsoft.com/office/powerpoint/2010/main" val="136822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fade">
                                      <p:cBhvr>
                                        <p:cTn id="5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Investment Objectives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22</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0C520795-7311-B22E-824B-E459C3B8321C}"/>
              </a:ext>
            </a:extLst>
          </p:cNvPr>
          <p:cNvGraphicFramePr>
            <a:graphicFrameLocks noChangeAspect="1"/>
          </p:cNvGraphicFramePr>
          <p:nvPr>
            <p:extLst>
              <p:ext uri="{D42A27DB-BD31-4B8C-83A1-F6EECF244321}">
                <p14:modId xmlns:p14="http://schemas.microsoft.com/office/powerpoint/2010/main" val="3090286185"/>
              </p:ext>
            </p:extLst>
          </p:nvPr>
        </p:nvGraphicFramePr>
        <p:xfrm>
          <a:off x="2894508" y="1466782"/>
          <a:ext cx="6402982" cy="4189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3773A2C-3432-6CF8-CEDC-D0E3D742465F}"/>
              </a:ext>
            </a:extLst>
          </p:cNvPr>
          <p:cNvSpPr txBox="1">
            <a:spLocks/>
          </p:cNvSpPr>
          <p:nvPr/>
        </p:nvSpPr>
        <p:spPr>
          <a:xfrm>
            <a:off x="1522908" y="2305580"/>
            <a:ext cx="2743200" cy="685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rgbClr val="006FB9"/>
                </a:solidFill>
              </a:rPr>
              <a:t>Mitigate Interest Rate Risk and Credit Risk</a:t>
            </a:r>
          </a:p>
          <a:p>
            <a:pPr marL="514350" lvl="1" indent="0" algn="ctr">
              <a:buFont typeface="Arial" pitchFamily="34" charset="0"/>
              <a:buNone/>
            </a:pPr>
            <a:endParaRPr lang="en-US" sz="600" dirty="0"/>
          </a:p>
          <a:p>
            <a:pPr marL="457200" lvl="1" indent="0" algn="ctr">
              <a:buFont typeface="Courier New" pitchFamily="49" charset="0"/>
              <a:buNone/>
            </a:pPr>
            <a:endParaRPr lang="en-US" sz="200" dirty="0"/>
          </a:p>
        </p:txBody>
      </p:sp>
      <p:sp>
        <p:nvSpPr>
          <p:cNvPr id="10" name="Content Placeholder 2">
            <a:extLst>
              <a:ext uri="{FF2B5EF4-FFF2-40B4-BE49-F238E27FC236}">
                <a16:creationId xmlns:a16="http://schemas.microsoft.com/office/drawing/2014/main" id="{73F1EB82-BFF2-2306-E540-6ACEB96EEC7E}"/>
              </a:ext>
            </a:extLst>
          </p:cNvPr>
          <p:cNvSpPr txBox="1">
            <a:spLocks/>
          </p:cNvSpPr>
          <p:nvPr/>
        </p:nvSpPr>
        <p:spPr>
          <a:xfrm>
            <a:off x="7961579" y="2305580"/>
            <a:ext cx="1831846" cy="685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rgbClr val="006FB9"/>
                </a:solidFill>
              </a:rPr>
              <a:t>Meet Cashflow Requirements</a:t>
            </a:r>
          </a:p>
          <a:p>
            <a:pPr marL="514350" lvl="1" indent="0" algn="ctr">
              <a:buFont typeface="Arial" pitchFamily="34" charset="0"/>
              <a:buNone/>
            </a:pPr>
            <a:endParaRPr lang="en-US" sz="600" dirty="0"/>
          </a:p>
          <a:p>
            <a:pPr marL="457200" lvl="1" indent="0" algn="ctr">
              <a:buFont typeface="Courier New" pitchFamily="49" charset="0"/>
              <a:buNone/>
            </a:pPr>
            <a:endParaRPr lang="en-US" sz="200" dirty="0"/>
          </a:p>
        </p:txBody>
      </p:sp>
      <p:sp>
        <p:nvSpPr>
          <p:cNvPr id="11" name="Content Placeholder 2">
            <a:extLst>
              <a:ext uri="{FF2B5EF4-FFF2-40B4-BE49-F238E27FC236}">
                <a16:creationId xmlns:a16="http://schemas.microsoft.com/office/drawing/2014/main" id="{F42DDEC4-9E66-88D2-9A11-9EAF8EB028DA}"/>
              </a:ext>
            </a:extLst>
          </p:cNvPr>
          <p:cNvSpPr txBox="1">
            <a:spLocks/>
          </p:cNvSpPr>
          <p:nvPr/>
        </p:nvSpPr>
        <p:spPr>
          <a:xfrm>
            <a:off x="4303164" y="5552641"/>
            <a:ext cx="3585669" cy="3429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rgbClr val="006FB9"/>
                </a:solidFill>
              </a:rPr>
              <a:t>Earn a reasonable rate of return</a:t>
            </a:r>
            <a:endParaRPr lang="en-US" sz="600" dirty="0"/>
          </a:p>
          <a:p>
            <a:pPr marL="457200" lvl="1" indent="0" algn="ctr">
              <a:buFont typeface="Courier New" pitchFamily="49" charset="0"/>
              <a:buNone/>
            </a:pPr>
            <a:endParaRPr lang="en-US" sz="200" dirty="0"/>
          </a:p>
        </p:txBody>
      </p:sp>
      <p:sp>
        <p:nvSpPr>
          <p:cNvPr id="12" name="TextBox 11">
            <a:extLst>
              <a:ext uri="{FF2B5EF4-FFF2-40B4-BE49-F238E27FC236}">
                <a16:creationId xmlns:a16="http://schemas.microsoft.com/office/drawing/2014/main" id="{ABC8C54E-E2A5-5F01-C8A9-3B0743075FE7}"/>
              </a:ext>
            </a:extLst>
          </p:cNvPr>
          <p:cNvSpPr txBox="1"/>
          <p:nvPr/>
        </p:nvSpPr>
        <p:spPr>
          <a:xfrm>
            <a:off x="97175" y="6258559"/>
            <a:ext cx="11997649" cy="461665"/>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Core principals of building an investment portfolio</a:t>
            </a:r>
            <a:endParaRPr lang="en-US" sz="2400" b="1" dirty="0">
              <a:solidFill>
                <a:schemeClr val="accent1"/>
              </a:solidFill>
            </a:endParaRPr>
          </a:p>
        </p:txBody>
      </p:sp>
    </p:spTree>
    <p:extLst>
      <p:ext uri="{BB962C8B-B14F-4D97-AF65-F5344CB8AC3E}">
        <p14:creationId xmlns:p14="http://schemas.microsoft.com/office/powerpoint/2010/main" val="394170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Thinking about budget protection</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23</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Rounded Corners 20">
            <a:extLst>
              <a:ext uri="{FF2B5EF4-FFF2-40B4-BE49-F238E27FC236}">
                <a16:creationId xmlns:a16="http://schemas.microsoft.com/office/drawing/2014/main" id="{6CF3E1BF-2BF1-D376-A963-2AF52C1986DD}"/>
              </a:ext>
            </a:extLst>
          </p:cNvPr>
          <p:cNvSpPr>
            <a:spLocks noChangeAspect="1"/>
          </p:cNvSpPr>
          <p:nvPr/>
        </p:nvSpPr>
        <p:spPr>
          <a:xfrm>
            <a:off x="1463603" y="2733503"/>
            <a:ext cx="1644536" cy="1202080"/>
          </a:xfrm>
          <a:prstGeom prst="roundRect">
            <a:avLst/>
          </a:prstGeom>
          <a:solidFill>
            <a:schemeClr val="accent3">
              <a:lumMod val="75000"/>
              <a:alpha val="60000"/>
            </a:schemeClr>
          </a:solidFill>
          <a:ln w="9525">
            <a:solidFill>
              <a:srgbClr val="38579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Deposits in Local Banks</a:t>
            </a:r>
          </a:p>
        </p:txBody>
      </p:sp>
      <p:sp>
        <p:nvSpPr>
          <p:cNvPr id="22" name="Rectangle: Rounded Corners 21">
            <a:extLst>
              <a:ext uri="{FF2B5EF4-FFF2-40B4-BE49-F238E27FC236}">
                <a16:creationId xmlns:a16="http://schemas.microsoft.com/office/drawing/2014/main" id="{5CCF54CC-50EA-97BD-6DD4-CEB1343FB402}"/>
              </a:ext>
            </a:extLst>
          </p:cNvPr>
          <p:cNvSpPr>
            <a:spLocks noChangeAspect="1"/>
          </p:cNvSpPr>
          <p:nvPr/>
        </p:nvSpPr>
        <p:spPr>
          <a:xfrm>
            <a:off x="3508923" y="2733503"/>
            <a:ext cx="1644536" cy="1202080"/>
          </a:xfrm>
          <a:prstGeom prst="roundRect">
            <a:avLst/>
          </a:prstGeom>
          <a:solidFill>
            <a:schemeClr val="accent3">
              <a:lumMod val="75000"/>
              <a:alpha val="60000"/>
            </a:schemeClr>
          </a:solidFill>
          <a:ln w="9525">
            <a:solidFill>
              <a:srgbClr val="38579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LGIP’s</a:t>
            </a:r>
          </a:p>
        </p:txBody>
      </p:sp>
      <p:sp>
        <p:nvSpPr>
          <p:cNvPr id="23" name="Rectangle: Rounded Corners 22">
            <a:extLst>
              <a:ext uri="{FF2B5EF4-FFF2-40B4-BE49-F238E27FC236}">
                <a16:creationId xmlns:a16="http://schemas.microsoft.com/office/drawing/2014/main" id="{76D8BD67-80DC-9B2C-15DC-22DBCC2BD2A5}"/>
              </a:ext>
            </a:extLst>
          </p:cNvPr>
          <p:cNvSpPr>
            <a:spLocks noChangeAspect="1"/>
          </p:cNvSpPr>
          <p:nvPr/>
        </p:nvSpPr>
        <p:spPr>
          <a:xfrm>
            <a:off x="5832451" y="2731865"/>
            <a:ext cx="1644536" cy="1202080"/>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1-3 Year </a:t>
            </a:r>
            <a:r>
              <a:rPr lang="en-US" sz="1400" b="1" dirty="0"/>
              <a:t>Investments</a:t>
            </a:r>
            <a:endParaRPr lang="en-US" sz="1600" b="1" dirty="0"/>
          </a:p>
        </p:txBody>
      </p:sp>
      <p:sp>
        <p:nvSpPr>
          <p:cNvPr id="24" name="Rectangle: Rounded Corners 23">
            <a:extLst>
              <a:ext uri="{FF2B5EF4-FFF2-40B4-BE49-F238E27FC236}">
                <a16:creationId xmlns:a16="http://schemas.microsoft.com/office/drawing/2014/main" id="{66773CA7-036C-4473-6419-E2B250047F08}"/>
              </a:ext>
            </a:extLst>
          </p:cNvPr>
          <p:cNvSpPr>
            <a:spLocks noChangeAspect="1"/>
          </p:cNvSpPr>
          <p:nvPr/>
        </p:nvSpPr>
        <p:spPr>
          <a:xfrm>
            <a:off x="8557071" y="2731865"/>
            <a:ext cx="1644536" cy="1202080"/>
          </a:xfrm>
          <a:prstGeom prst="roundRect">
            <a:avLst/>
          </a:prstGeom>
          <a:solidFill>
            <a:schemeClr val="accent2"/>
          </a:solidFill>
          <a:ln w="952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t>3-5 Year </a:t>
            </a:r>
            <a:r>
              <a:rPr lang="en-US" sz="1400" b="1" dirty="0"/>
              <a:t>Investments</a:t>
            </a:r>
            <a:endParaRPr lang="en-US" sz="1600" b="1" dirty="0"/>
          </a:p>
        </p:txBody>
      </p:sp>
      <p:sp>
        <p:nvSpPr>
          <p:cNvPr id="25" name="Rectangle: Rounded Corners 24">
            <a:extLst>
              <a:ext uri="{FF2B5EF4-FFF2-40B4-BE49-F238E27FC236}">
                <a16:creationId xmlns:a16="http://schemas.microsoft.com/office/drawing/2014/main" id="{2F407BC4-1F2C-00ED-0117-E7CCA9BCBF50}"/>
              </a:ext>
            </a:extLst>
          </p:cNvPr>
          <p:cNvSpPr>
            <a:spLocks noChangeAspect="1"/>
          </p:cNvSpPr>
          <p:nvPr/>
        </p:nvSpPr>
        <p:spPr>
          <a:xfrm>
            <a:off x="2117824" y="1623507"/>
            <a:ext cx="2407642" cy="704891"/>
          </a:xfrm>
          <a:prstGeom prst="roundRect">
            <a:avLst/>
          </a:prstGeom>
          <a:solidFill>
            <a:schemeClr val="accent3">
              <a:lumMod val="75000"/>
              <a:alpha val="60000"/>
            </a:schemeClr>
          </a:solidFill>
          <a:ln w="9525">
            <a:solidFill>
              <a:srgbClr val="38579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Short-Term Cash Needs</a:t>
            </a:r>
          </a:p>
        </p:txBody>
      </p:sp>
      <p:sp>
        <p:nvSpPr>
          <p:cNvPr id="26" name="Rectangle: Rounded Corners 25">
            <a:extLst>
              <a:ext uri="{FF2B5EF4-FFF2-40B4-BE49-F238E27FC236}">
                <a16:creationId xmlns:a16="http://schemas.microsoft.com/office/drawing/2014/main" id="{8C951603-4BF3-7449-E191-867FC8D1ACE1}"/>
              </a:ext>
            </a:extLst>
          </p:cNvPr>
          <p:cNvSpPr>
            <a:spLocks noChangeAspect="1"/>
          </p:cNvSpPr>
          <p:nvPr/>
        </p:nvSpPr>
        <p:spPr>
          <a:xfrm>
            <a:off x="5722919" y="1623506"/>
            <a:ext cx="1842972" cy="704891"/>
          </a:xfrm>
          <a:prstGeom prst="roundRect">
            <a:avLst/>
          </a:prstGeom>
          <a:solidFill>
            <a:schemeClr val="accent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Intermediate Cash Needs</a:t>
            </a:r>
          </a:p>
        </p:txBody>
      </p:sp>
      <p:sp>
        <p:nvSpPr>
          <p:cNvPr id="27" name="Rectangle: Rounded Corners 26">
            <a:extLst>
              <a:ext uri="{FF2B5EF4-FFF2-40B4-BE49-F238E27FC236}">
                <a16:creationId xmlns:a16="http://schemas.microsoft.com/office/drawing/2014/main" id="{03C62E33-D6AB-FA70-BE2F-9005582E3AA7}"/>
              </a:ext>
            </a:extLst>
          </p:cNvPr>
          <p:cNvSpPr>
            <a:spLocks noChangeAspect="1"/>
          </p:cNvSpPr>
          <p:nvPr/>
        </p:nvSpPr>
        <p:spPr>
          <a:xfrm>
            <a:off x="8387263" y="1613995"/>
            <a:ext cx="1842972" cy="714402"/>
          </a:xfrm>
          <a:prstGeom prst="roundRect">
            <a:avLst/>
          </a:prstGeom>
          <a:solidFill>
            <a:schemeClr val="accent2"/>
          </a:solidFill>
          <a:ln w="952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t>Longer Term Cash Needs</a:t>
            </a:r>
          </a:p>
        </p:txBody>
      </p:sp>
      <p:sp>
        <p:nvSpPr>
          <p:cNvPr id="28" name="Right Brace 27">
            <a:extLst>
              <a:ext uri="{FF2B5EF4-FFF2-40B4-BE49-F238E27FC236}">
                <a16:creationId xmlns:a16="http://schemas.microsoft.com/office/drawing/2014/main" id="{F43A3B8B-79B6-0B39-A03E-1CC1935D590B}"/>
              </a:ext>
            </a:extLst>
          </p:cNvPr>
          <p:cNvSpPr>
            <a:spLocks noChangeAspect="1"/>
          </p:cNvSpPr>
          <p:nvPr/>
        </p:nvSpPr>
        <p:spPr>
          <a:xfrm rot="16200000">
            <a:off x="3248435" y="1519125"/>
            <a:ext cx="146419" cy="1987827"/>
          </a:xfrm>
          <a:prstGeom prst="rightBrace">
            <a:avLst>
              <a:gd name="adj1" fmla="val 52064"/>
              <a:gd name="adj2" fmla="val 50435"/>
            </a:avLst>
          </a:prstGeom>
          <a:ln w="349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sp>
        <p:nvSpPr>
          <p:cNvPr id="29" name="Right Brace 28">
            <a:extLst>
              <a:ext uri="{FF2B5EF4-FFF2-40B4-BE49-F238E27FC236}">
                <a16:creationId xmlns:a16="http://schemas.microsoft.com/office/drawing/2014/main" id="{EAD1E32D-8AF1-02DD-5E76-0126A453ED4B}"/>
              </a:ext>
            </a:extLst>
          </p:cNvPr>
          <p:cNvSpPr>
            <a:spLocks noChangeAspect="1"/>
          </p:cNvSpPr>
          <p:nvPr/>
        </p:nvSpPr>
        <p:spPr>
          <a:xfrm rot="16200000">
            <a:off x="6571195" y="2038601"/>
            <a:ext cx="146420" cy="975010"/>
          </a:xfrm>
          <a:prstGeom prst="rightBrace">
            <a:avLst>
              <a:gd name="adj1" fmla="val 52064"/>
              <a:gd name="adj2" fmla="val 50435"/>
            </a:avLst>
          </a:prstGeom>
          <a:ln w="349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sp>
        <p:nvSpPr>
          <p:cNvPr id="30" name="Right Brace 29">
            <a:extLst>
              <a:ext uri="{FF2B5EF4-FFF2-40B4-BE49-F238E27FC236}">
                <a16:creationId xmlns:a16="http://schemas.microsoft.com/office/drawing/2014/main" id="{9E71BBDF-252A-5F5C-E68F-1541746D1A98}"/>
              </a:ext>
            </a:extLst>
          </p:cNvPr>
          <p:cNvSpPr>
            <a:spLocks noChangeAspect="1"/>
          </p:cNvSpPr>
          <p:nvPr/>
        </p:nvSpPr>
        <p:spPr>
          <a:xfrm rot="16200000">
            <a:off x="9303554" y="2053108"/>
            <a:ext cx="146420" cy="975010"/>
          </a:xfrm>
          <a:prstGeom prst="rightBrace">
            <a:avLst>
              <a:gd name="adj1" fmla="val 52064"/>
              <a:gd name="adj2" fmla="val 50435"/>
            </a:avLst>
          </a:prstGeom>
          <a:ln w="349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sp>
        <p:nvSpPr>
          <p:cNvPr id="31" name="Right Brace 30">
            <a:extLst>
              <a:ext uri="{FF2B5EF4-FFF2-40B4-BE49-F238E27FC236}">
                <a16:creationId xmlns:a16="http://schemas.microsoft.com/office/drawing/2014/main" id="{4A51AF81-6BC0-926F-1B0C-80CA6D1ECEC3}"/>
              </a:ext>
            </a:extLst>
          </p:cNvPr>
          <p:cNvSpPr>
            <a:spLocks noChangeAspect="1"/>
          </p:cNvSpPr>
          <p:nvPr/>
        </p:nvSpPr>
        <p:spPr>
          <a:xfrm rot="5400000">
            <a:off x="3254489" y="2427496"/>
            <a:ext cx="200200" cy="3597738"/>
          </a:xfrm>
          <a:prstGeom prst="rightBrace">
            <a:avLst>
              <a:gd name="adj1" fmla="val 52064"/>
              <a:gd name="adj2" fmla="val 50435"/>
            </a:avLst>
          </a:prstGeom>
          <a:ln w="349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sp>
        <p:nvSpPr>
          <p:cNvPr id="32" name="Rectangle: Rounded Corners 31">
            <a:extLst>
              <a:ext uri="{FF2B5EF4-FFF2-40B4-BE49-F238E27FC236}">
                <a16:creationId xmlns:a16="http://schemas.microsoft.com/office/drawing/2014/main" id="{D77351BA-3C9C-701C-AAB9-007A5E2833D5}"/>
              </a:ext>
            </a:extLst>
          </p:cNvPr>
          <p:cNvSpPr>
            <a:spLocks noChangeAspect="1"/>
          </p:cNvSpPr>
          <p:nvPr/>
        </p:nvSpPr>
        <p:spPr>
          <a:xfrm>
            <a:off x="2075962" y="4463365"/>
            <a:ext cx="2407643" cy="682857"/>
          </a:xfrm>
          <a:prstGeom prst="roundRect">
            <a:avLst/>
          </a:prstGeom>
          <a:solidFill>
            <a:schemeClr val="accent3">
              <a:lumMod val="75000"/>
              <a:alpha val="60000"/>
            </a:schemeClr>
          </a:solidFill>
          <a:ln w="9525">
            <a:solidFill>
              <a:srgbClr val="38579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Liquidity Portfolio</a:t>
            </a:r>
          </a:p>
        </p:txBody>
      </p:sp>
      <p:sp>
        <p:nvSpPr>
          <p:cNvPr id="33" name="Right Brace 32">
            <a:extLst>
              <a:ext uri="{FF2B5EF4-FFF2-40B4-BE49-F238E27FC236}">
                <a16:creationId xmlns:a16="http://schemas.microsoft.com/office/drawing/2014/main" id="{087477D8-A883-8595-F30D-050F35B3B216}"/>
              </a:ext>
            </a:extLst>
          </p:cNvPr>
          <p:cNvSpPr>
            <a:spLocks noChangeAspect="1"/>
          </p:cNvSpPr>
          <p:nvPr/>
        </p:nvSpPr>
        <p:spPr>
          <a:xfrm rot="5400000">
            <a:off x="7946903" y="2091930"/>
            <a:ext cx="220367" cy="4289039"/>
          </a:xfrm>
          <a:prstGeom prst="rightBrace">
            <a:avLst>
              <a:gd name="adj1" fmla="val 52064"/>
              <a:gd name="adj2" fmla="val 50435"/>
            </a:avLst>
          </a:prstGeom>
          <a:ln w="34925">
            <a:gradFill flip="none" rotWithShape="1">
              <a:gsLst>
                <a:gs pos="21000">
                  <a:schemeClr val="accent1"/>
                </a:gs>
                <a:gs pos="74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sp>
        <p:nvSpPr>
          <p:cNvPr id="34" name="Rectangle: Rounded Corners 33">
            <a:extLst>
              <a:ext uri="{FF2B5EF4-FFF2-40B4-BE49-F238E27FC236}">
                <a16:creationId xmlns:a16="http://schemas.microsoft.com/office/drawing/2014/main" id="{5EE63824-928A-4E9D-AE46-FD677FC8239B}"/>
              </a:ext>
            </a:extLst>
          </p:cNvPr>
          <p:cNvSpPr>
            <a:spLocks noChangeAspect="1"/>
          </p:cNvSpPr>
          <p:nvPr/>
        </p:nvSpPr>
        <p:spPr>
          <a:xfrm>
            <a:off x="6901108" y="4411690"/>
            <a:ext cx="2407641" cy="736673"/>
          </a:xfrm>
          <a:prstGeom prst="roundRect">
            <a:avLst/>
          </a:prstGeom>
          <a:gradFill flip="none" rotWithShape="1">
            <a:gsLst>
              <a:gs pos="21000">
                <a:schemeClr val="accent1"/>
              </a:gs>
              <a:gs pos="74000">
                <a:schemeClr val="accent2"/>
              </a:gs>
            </a:gsLst>
            <a:lin ang="0" scaled="1"/>
            <a:tileRect/>
          </a:gra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Core Portfolio</a:t>
            </a:r>
          </a:p>
        </p:txBody>
      </p:sp>
      <p:sp>
        <p:nvSpPr>
          <p:cNvPr id="8" name="TextBox 7">
            <a:extLst>
              <a:ext uri="{FF2B5EF4-FFF2-40B4-BE49-F238E27FC236}">
                <a16:creationId xmlns:a16="http://schemas.microsoft.com/office/drawing/2014/main" id="{4F5B175A-9555-505C-5725-3BB8E2148E8A}"/>
              </a:ext>
            </a:extLst>
          </p:cNvPr>
          <p:cNvSpPr txBox="1"/>
          <p:nvPr/>
        </p:nvSpPr>
        <p:spPr>
          <a:xfrm>
            <a:off x="158075" y="6075412"/>
            <a:ext cx="11997649" cy="830997"/>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With the change of direction in interest rates, we should refocus our core portfolio for income protection</a:t>
            </a:r>
            <a:endParaRPr lang="en-US" sz="2400" b="1" dirty="0">
              <a:solidFill>
                <a:schemeClr val="accent1"/>
              </a:solidFill>
            </a:endParaRPr>
          </a:p>
        </p:txBody>
      </p:sp>
    </p:spTree>
    <p:extLst>
      <p:ext uri="{BB962C8B-B14F-4D97-AF65-F5344CB8AC3E}">
        <p14:creationId xmlns:p14="http://schemas.microsoft.com/office/powerpoint/2010/main" val="153793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up)">
                                      <p:cBhvr>
                                        <p:cTn id="48" dur="500"/>
                                        <p:tgtEl>
                                          <p:spTgt spid="24"/>
                                        </p:tgtEl>
                                      </p:cBhvr>
                                    </p:animEffect>
                                  </p:childTnLst>
                                </p:cTn>
                              </p:par>
                            </p:childTnLst>
                          </p:cTn>
                        </p:par>
                        <p:par>
                          <p:cTn id="49" fill="hold">
                            <p:stCondLst>
                              <p:cond delay="1500"/>
                            </p:stCondLst>
                            <p:childTnLst>
                              <p:par>
                                <p:cTn id="50" presetID="22" presetClass="entr" presetSubtype="1"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up)">
                                      <p:cBhvr>
                                        <p:cTn id="52" dur="500"/>
                                        <p:tgtEl>
                                          <p:spTgt spid="33"/>
                                        </p:tgtEl>
                                      </p:cBhvr>
                                    </p:animEffect>
                                  </p:childTnLst>
                                </p:cTn>
                              </p:par>
                            </p:childTnLst>
                          </p:cTn>
                        </p:par>
                        <p:par>
                          <p:cTn id="53" fill="hold">
                            <p:stCondLst>
                              <p:cond delay="2000"/>
                            </p:stCondLst>
                            <p:childTnLst>
                              <p:par>
                                <p:cTn id="54" presetID="22" presetClass="entr" presetSubtype="1"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up)">
                                      <p:cBhvr>
                                        <p:cTn id="56" dur="500"/>
                                        <p:tgtEl>
                                          <p:spTgt spid="34"/>
                                        </p:tgtEl>
                                      </p:cBhvr>
                                    </p:animEffect>
                                  </p:childTnLst>
                                </p:cTn>
                              </p:par>
                            </p:childTnLst>
                          </p:cTn>
                        </p:par>
                        <p:par>
                          <p:cTn id="57" fill="hold">
                            <p:stCondLst>
                              <p:cond delay="2500"/>
                            </p:stCondLst>
                            <p:childTnLst>
                              <p:par>
                                <p:cTn id="58" presetID="10" presetClass="entr" presetSubtype="0" fill="hold" nodeType="after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fade">
                                      <p:cBhvr>
                                        <p:cTn id="6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AECA7B3-6667-46DA-C2AF-84CFF16A665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29318" y="1178295"/>
            <a:ext cx="7733363" cy="4907978"/>
          </a:xfrm>
          <a:prstGeom prst="rect">
            <a:avLst/>
          </a:prstGeom>
        </p:spPr>
      </p:pic>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Importance of Cashflow</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24</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AAE372CD-842D-2070-82F8-09514EE62CBB}"/>
              </a:ext>
            </a:extLst>
          </p:cNvPr>
          <p:cNvSpPr txBox="1">
            <a:spLocks noChangeAspect="1"/>
          </p:cNvSpPr>
          <p:nvPr/>
        </p:nvSpPr>
        <p:spPr>
          <a:xfrm>
            <a:off x="3117460" y="1505041"/>
            <a:ext cx="857985" cy="307777"/>
          </a:xfrm>
          <a:prstGeom prst="rect">
            <a:avLst/>
          </a:prstGeom>
          <a:noFill/>
        </p:spPr>
        <p:txBody>
          <a:bodyPr wrap="square" rtlCol="0">
            <a:spAutoFit/>
          </a:bodyPr>
          <a:lstStyle/>
          <a:p>
            <a:pPr algn="ctr"/>
            <a:r>
              <a:rPr lang="en-US" sz="1400" b="1" dirty="0">
                <a:solidFill>
                  <a:srgbClr val="0070C0"/>
                </a:solidFill>
                <a:cs typeface="Arial" panose="020B0604020202020204" pitchFamily="34" charset="0"/>
              </a:rPr>
              <a:t>Liquidity</a:t>
            </a:r>
          </a:p>
        </p:txBody>
      </p:sp>
      <p:sp>
        <p:nvSpPr>
          <p:cNvPr id="13" name="TextBox 12">
            <a:extLst>
              <a:ext uri="{FF2B5EF4-FFF2-40B4-BE49-F238E27FC236}">
                <a16:creationId xmlns:a16="http://schemas.microsoft.com/office/drawing/2014/main" id="{DCE76683-F74D-F330-0651-D347D172E72A}"/>
              </a:ext>
            </a:extLst>
          </p:cNvPr>
          <p:cNvSpPr txBox="1">
            <a:spLocks noChangeAspect="1"/>
          </p:cNvSpPr>
          <p:nvPr/>
        </p:nvSpPr>
        <p:spPr>
          <a:xfrm>
            <a:off x="7542228" y="4548865"/>
            <a:ext cx="1138906" cy="523220"/>
          </a:xfrm>
          <a:prstGeom prst="rect">
            <a:avLst/>
          </a:prstGeom>
          <a:noFill/>
        </p:spPr>
        <p:txBody>
          <a:bodyPr wrap="square" rtlCol="0">
            <a:spAutoFit/>
          </a:bodyPr>
          <a:lstStyle/>
          <a:p>
            <a:pPr algn="ctr"/>
            <a:r>
              <a:rPr lang="en-US" sz="1400" b="1" dirty="0">
                <a:solidFill>
                  <a:srgbClr val="0070C0"/>
                </a:solidFill>
                <a:cs typeface="Arial" panose="020B0604020202020204" pitchFamily="34" charset="0"/>
              </a:rPr>
              <a:t>MBS/CMO Cash Flow</a:t>
            </a:r>
          </a:p>
        </p:txBody>
      </p:sp>
      <p:sp>
        <p:nvSpPr>
          <p:cNvPr id="17" name="TextBox 16">
            <a:extLst>
              <a:ext uri="{FF2B5EF4-FFF2-40B4-BE49-F238E27FC236}">
                <a16:creationId xmlns:a16="http://schemas.microsoft.com/office/drawing/2014/main" id="{AC31CB76-097C-D08E-2D90-A217BFBB459E}"/>
              </a:ext>
            </a:extLst>
          </p:cNvPr>
          <p:cNvSpPr txBox="1">
            <a:spLocks noChangeAspect="1"/>
          </p:cNvSpPr>
          <p:nvPr/>
        </p:nvSpPr>
        <p:spPr>
          <a:xfrm>
            <a:off x="4380959" y="2052690"/>
            <a:ext cx="1122025" cy="523220"/>
          </a:xfrm>
          <a:prstGeom prst="rect">
            <a:avLst/>
          </a:prstGeom>
          <a:noFill/>
        </p:spPr>
        <p:txBody>
          <a:bodyPr wrap="square" rtlCol="0">
            <a:spAutoFit/>
          </a:bodyPr>
          <a:lstStyle/>
          <a:p>
            <a:pPr algn="ctr"/>
            <a:r>
              <a:rPr lang="en-US" sz="1400" b="1" dirty="0">
                <a:solidFill>
                  <a:srgbClr val="0070C0"/>
                </a:solidFill>
                <a:cs typeface="Arial" panose="020B0604020202020204" pitchFamily="34" charset="0"/>
              </a:rPr>
              <a:t>Defensive Cash Flow</a:t>
            </a:r>
          </a:p>
        </p:txBody>
      </p:sp>
      <p:sp>
        <p:nvSpPr>
          <p:cNvPr id="31" name="Right Brace 30">
            <a:extLst>
              <a:ext uri="{FF2B5EF4-FFF2-40B4-BE49-F238E27FC236}">
                <a16:creationId xmlns:a16="http://schemas.microsoft.com/office/drawing/2014/main" id="{A875A7C8-ABBF-E8C2-FDB4-0E34FD465175}"/>
              </a:ext>
            </a:extLst>
          </p:cNvPr>
          <p:cNvSpPr/>
          <p:nvPr/>
        </p:nvSpPr>
        <p:spPr>
          <a:xfrm rot="16200000">
            <a:off x="7942404" y="3687712"/>
            <a:ext cx="338554" cy="3049376"/>
          </a:xfrm>
          <a:prstGeom prst="rightBrace">
            <a:avLst>
              <a:gd name="adj1" fmla="val 6413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ight Brace 32">
            <a:extLst>
              <a:ext uri="{FF2B5EF4-FFF2-40B4-BE49-F238E27FC236}">
                <a16:creationId xmlns:a16="http://schemas.microsoft.com/office/drawing/2014/main" id="{9D927282-B9D7-02B8-3400-F7A64D328A9B}"/>
              </a:ext>
            </a:extLst>
          </p:cNvPr>
          <p:cNvSpPr/>
          <p:nvPr/>
        </p:nvSpPr>
        <p:spPr>
          <a:xfrm rot="16200000">
            <a:off x="4772695" y="2059881"/>
            <a:ext cx="338554" cy="1254366"/>
          </a:xfrm>
          <a:prstGeom prst="rightBrace">
            <a:avLst>
              <a:gd name="adj1" fmla="val 6413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Right Brace 33">
            <a:extLst>
              <a:ext uri="{FF2B5EF4-FFF2-40B4-BE49-F238E27FC236}">
                <a16:creationId xmlns:a16="http://schemas.microsoft.com/office/drawing/2014/main" id="{7E44D086-FF03-B33E-B1B9-7AE53D563FA6}"/>
              </a:ext>
            </a:extLst>
          </p:cNvPr>
          <p:cNvSpPr/>
          <p:nvPr/>
        </p:nvSpPr>
        <p:spPr>
          <a:xfrm rot="16200000">
            <a:off x="3348685" y="1316054"/>
            <a:ext cx="338554" cy="1254366"/>
          </a:xfrm>
          <a:prstGeom prst="rightBrace">
            <a:avLst>
              <a:gd name="adj1" fmla="val 6413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TextBox 34">
            <a:extLst>
              <a:ext uri="{FF2B5EF4-FFF2-40B4-BE49-F238E27FC236}">
                <a16:creationId xmlns:a16="http://schemas.microsoft.com/office/drawing/2014/main" id="{C4B4F4C7-AE9B-567A-00A2-59523396F586}"/>
              </a:ext>
            </a:extLst>
          </p:cNvPr>
          <p:cNvSpPr txBox="1">
            <a:spLocks noChangeAspect="1"/>
          </p:cNvSpPr>
          <p:nvPr/>
        </p:nvSpPr>
        <p:spPr>
          <a:xfrm>
            <a:off x="5487785" y="2052690"/>
            <a:ext cx="1079898" cy="523220"/>
          </a:xfrm>
          <a:prstGeom prst="rect">
            <a:avLst/>
          </a:prstGeom>
          <a:noFill/>
        </p:spPr>
        <p:txBody>
          <a:bodyPr wrap="square" rtlCol="0">
            <a:spAutoFit/>
          </a:bodyPr>
          <a:lstStyle/>
          <a:p>
            <a:pPr algn="ctr"/>
            <a:r>
              <a:rPr lang="en-US" sz="1400" b="1" dirty="0">
                <a:solidFill>
                  <a:srgbClr val="0070C0"/>
                </a:solidFill>
                <a:cs typeface="Arial" panose="020B0604020202020204" pitchFamily="34" charset="0"/>
              </a:rPr>
              <a:t>Income Protection</a:t>
            </a:r>
          </a:p>
        </p:txBody>
      </p:sp>
      <p:sp>
        <p:nvSpPr>
          <p:cNvPr id="36" name="Right Brace 35">
            <a:extLst>
              <a:ext uri="{FF2B5EF4-FFF2-40B4-BE49-F238E27FC236}">
                <a16:creationId xmlns:a16="http://schemas.microsoft.com/office/drawing/2014/main" id="{009486C8-A279-4C50-73DB-F986527F4415}"/>
              </a:ext>
            </a:extLst>
          </p:cNvPr>
          <p:cNvSpPr/>
          <p:nvPr/>
        </p:nvSpPr>
        <p:spPr>
          <a:xfrm rot="16200000">
            <a:off x="5858457" y="2401459"/>
            <a:ext cx="338554" cy="547530"/>
          </a:xfrm>
          <a:prstGeom prst="rightBrace">
            <a:avLst>
              <a:gd name="adj1" fmla="val 6413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TextBox 36">
            <a:extLst>
              <a:ext uri="{FF2B5EF4-FFF2-40B4-BE49-F238E27FC236}">
                <a16:creationId xmlns:a16="http://schemas.microsoft.com/office/drawing/2014/main" id="{392BABAD-69E8-D967-9ED2-862563088AAE}"/>
              </a:ext>
            </a:extLst>
          </p:cNvPr>
          <p:cNvSpPr txBox="1"/>
          <p:nvPr/>
        </p:nvSpPr>
        <p:spPr>
          <a:xfrm>
            <a:off x="97175" y="6258559"/>
            <a:ext cx="11997649" cy="461665"/>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In order to build a portfolio that fits our needs and objectives we need a </a:t>
            </a:r>
            <a:r>
              <a:rPr lang="en-US" sz="2400" b="1" dirty="0">
                <a:solidFill>
                  <a:schemeClr val="accent1"/>
                </a:solidFill>
              </a:rPr>
              <a:t>strategy!</a:t>
            </a:r>
          </a:p>
        </p:txBody>
      </p:sp>
    </p:spTree>
    <p:extLst>
      <p:ext uri="{BB962C8B-B14F-4D97-AF65-F5344CB8AC3E}">
        <p14:creationId xmlns:p14="http://schemas.microsoft.com/office/powerpoint/2010/main" val="7037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down)">
                                      <p:cBhvr>
                                        <p:cTn id="30" dur="500"/>
                                        <p:tgtEl>
                                          <p:spTgt spid="36"/>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37">
                                            <p:txEl>
                                              <p:pRg st="0" end="0"/>
                                            </p:txEl>
                                          </p:spTgt>
                                        </p:tgtEl>
                                        <p:attrNameLst>
                                          <p:attrName>style.visibility</p:attrName>
                                        </p:attrNameLst>
                                      </p:cBhvr>
                                      <p:to>
                                        <p:strVal val="visible"/>
                                      </p:to>
                                    </p:set>
                                    <p:animEffect transition="in" filter="fade">
                                      <p:cBhvr>
                                        <p:cTn id="4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P spid="31" grpId="0" animBg="1"/>
      <p:bldP spid="33" grpId="0" animBg="1"/>
      <p:bldP spid="34" grpId="0" animBg="1"/>
      <p:bldP spid="35" grpId="0"/>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Investment Sectors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25</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E8448510-0F39-8F9C-5CB4-3DFE531A9C4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2290" y="1620673"/>
            <a:ext cx="4215548" cy="1996434"/>
          </a:xfrm>
          <a:prstGeom prst="rect">
            <a:avLst/>
          </a:prstGeom>
        </p:spPr>
      </p:pic>
      <p:pic>
        <p:nvPicPr>
          <p:cNvPr id="10" name="Picture 9">
            <a:extLst>
              <a:ext uri="{FF2B5EF4-FFF2-40B4-BE49-F238E27FC236}">
                <a16:creationId xmlns:a16="http://schemas.microsoft.com/office/drawing/2014/main" id="{BCBB3955-5611-C824-E51A-E028C538A6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40289" y="1619913"/>
            <a:ext cx="4127452" cy="1965812"/>
          </a:xfrm>
          <a:prstGeom prst="rect">
            <a:avLst/>
          </a:prstGeom>
        </p:spPr>
      </p:pic>
      <p:pic>
        <p:nvPicPr>
          <p:cNvPr id="11" name="Picture 10">
            <a:extLst>
              <a:ext uri="{FF2B5EF4-FFF2-40B4-BE49-F238E27FC236}">
                <a16:creationId xmlns:a16="http://schemas.microsoft.com/office/drawing/2014/main" id="{DA9DA936-1799-6C44-C9E8-6A6F8536E35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90846" y="4199912"/>
            <a:ext cx="3926992" cy="1902080"/>
          </a:xfrm>
          <a:prstGeom prst="rect">
            <a:avLst/>
          </a:prstGeom>
        </p:spPr>
      </p:pic>
      <p:pic>
        <p:nvPicPr>
          <p:cNvPr id="12" name="Picture 11">
            <a:extLst>
              <a:ext uri="{FF2B5EF4-FFF2-40B4-BE49-F238E27FC236}">
                <a16:creationId xmlns:a16="http://schemas.microsoft.com/office/drawing/2014/main" id="{17742F69-B5B2-E082-194F-EE250BA1E9B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11691" y="4208432"/>
            <a:ext cx="4383620" cy="1733150"/>
          </a:xfrm>
          <a:prstGeom prst="rect">
            <a:avLst/>
          </a:prstGeom>
        </p:spPr>
      </p:pic>
      <p:sp>
        <p:nvSpPr>
          <p:cNvPr id="13" name="Footer Text">
            <a:extLst>
              <a:ext uri="{FF2B5EF4-FFF2-40B4-BE49-F238E27FC236}">
                <a16:creationId xmlns:a16="http://schemas.microsoft.com/office/drawing/2014/main" id="{E41800DD-CF0C-45DA-9A80-EE7C0C1EEFF1}"/>
              </a:ext>
            </a:extLst>
          </p:cNvPr>
          <p:cNvSpPr txBox="1"/>
          <p:nvPr/>
        </p:nvSpPr>
        <p:spPr>
          <a:xfrm>
            <a:off x="2223845" y="1312907"/>
            <a:ext cx="2221963" cy="307007"/>
          </a:xfrm>
          <a:prstGeom prst="rect">
            <a:avLst/>
          </a:prstGeom>
          <a:noFill/>
        </p:spPr>
        <p:txBody>
          <a:bodyPr wrap="square" lIns="0" tIns="0" rIns="0" bIns="0" rtlCol="0" anchor="ctr">
            <a:spAutoFit/>
          </a:bodyPr>
          <a:lstStyle/>
          <a:p>
            <a:pPr algn="ctr">
              <a:lnSpc>
                <a:spcPct val="120000"/>
              </a:lnSpc>
            </a:pPr>
            <a:r>
              <a:rPr lang="en-US" b="1" dirty="0">
                <a:solidFill>
                  <a:schemeClr val="accent6"/>
                </a:solidFill>
              </a:rPr>
              <a:t>Agency/Certificates</a:t>
            </a:r>
            <a:endParaRPr lang="en-US" sz="1200" dirty="0">
              <a:solidFill>
                <a:schemeClr val="accent6"/>
              </a:solidFill>
            </a:endParaRPr>
          </a:p>
        </p:txBody>
      </p:sp>
      <p:sp>
        <p:nvSpPr>
          <p:cNvPr id="14" name="Footer Text">
            <a:extLst>
              <a:ext uri="{FF2B5EF4-FFF2-40B4-BE49-F238E27FC236}">
                <a16:creationId xmlns:a16="http://schemas.microsoft.com/office/drawing/2014/main" id="{E5809C9B-7730-37CB-3691-AD4F0775F882}"/>
              </a:ext>
            </a:extLst>
          </p:cNvPr>
          <p:cNvSpPr txBox="1"/>
          <p:nvPr/>
        </p:nvSpPr>
        <p:spPr>
          <a:xfrm>
            <a:off x="8012599" y="1312907"/>
            <a:ext cx="2221963" cy="307007"/>
          </a:xfrm>
          <a:prstGeom prst="rect">
            <a:avLst/>
          </a:prstGeom>
          <a:noFill/>
        </p:spPr>
        <p:txBody>
          <a:bodyPr wrap="square" lIns="0" tIns="0" rIns="0" bIns="0" rtlCol="0" anchor="ctr">
            <a:spAutoFit/>
          </a:bodyPr>
          <a:lstStyle/>
          <a:p>
            <a:pPr algn="ctr">
              <a:lnSpc>
                <a:spcPct val="120000"/>
              </a:lnSpc>
            </a:pPr>
            <a:r>
              <a:rPr lang="en-US" b="1" dirty="0">
                <a:solidFill>
                  <a:schemeClr val="accent6"/>
                </a:solidFill>
              </a:rPr>
              <a:t>CMBS/Muni</a:t>
            </a:r>
            <a:endParaRPr lang="en-US" sz="1200" dirty="0">
              <a:solidFill>
                <a:schemeClr val="accent6"/>
              </a:solidFill>
            </a:endParaRPr>
          </a:p>
        </p:txBody>
      </p:sp>
      <p:sp>
        <p:nvSpPr>
          <p:cNvPr id="15" name="Footer Text">
            <a:extLst>
              <a:ext uri="{FF2B5EF4-FFF2-40B4-BE49-F238E27FC236}">
                <a16:creationId xmlns:a16="http://schemas.microsoft.com/office/drawing/2014/main" id="{1FD691DD-2385-EE4C-F7D6-B24550455565}"/>
              </a:ext>
            </a:extLst>
          </p:cNvPr>
          <p:cNvSpPr txBox="1"/>
          <p:nvPr/>
        </p:nvSpPr>
        <p:spPr>
          <a:xfrm>
            <a:off x="2223844" y="3904870"/>
            <a:ext cx="2221963" cy="307007"/>
          </a:xfrm>
          <a:prstGeom prst="rect">
            <a:avLst/>
          </a:prstGeom>
          <a:noFill/>
        </p:spPr>
        <p:txBody>
          <a:bodyPr wrap="square" lIns="0" tIns="0" rIns="0" bIns="0" rtlCol="0" anchor="ctr">
            <a:spAutoFit/>
          </a:bodyPr>
          <a:lstStyle/>
          <a:p>
            <a:pPr algn="ctr">
              <a:lnSpc>
                <a:spcPct val="120000"/>
              </a:lnSpc>
            </a:pPr>
            <a:r>
              <a:rPr lang="en-US" b="1" dirty="0">
                <a:solidFill>
                  <a:schemeClr val="accent6"/>
                </a:solidFill>
              </a:rPr>
              <a:t>MBS</a:t>
            </a:r>
            <a:endParaRPr lang="en-US" sz="1200" dirty="0">
              <a:solidFill>
                <a:schemeClr val="accent6"/>
              </a:solidFill>
            </a:endParaRPr>
          </a:p>
        </p:txBody>
      </p:sp>
      <p:sp>
        <p:nvSpPr>
          <p:cNvPr id="16" name="Footer Text">
            <a:extLst>
              <a:ext uri="{FF2B5EF4-FFF2-40B4-BE49-F238E27FC236}">
                <a16:creationId xmlns:a16="http://schemas.microsoft.com/office/drawing/2014/main" id="{C46F56AC-FCE1-3F1A-5FAE-2625286004B6}"/>
              </a:ext>
            </a:extLst>
          </p:cNvPr>
          <p:cNvSpPr txBox="1"/>
          <p:nvPr/>
        </p:nvSpPr>
        <p:spPr>
          <a:xfrm>
            <a:off x="8081127" y="3892905"/>
            <a:ext cx="2221963" cy="307007"/>
          </a:xfrm>
          <a:prstGeom prst="rect">
            <a:avLst/>
          </a:prstGeom>
          <a:noFill/>
        </p:spPr>
        <p:txBody>
          <a:bodyPr wrap="square" lIns="0" tIns="0" rIns="0" bIns="0" rtlCol="0" anchor="ctr">
            <a:spAutoFit/>
          </a:bodyPr>
          <a:lstStyle/>
          <a:p>
            <a:pPr algn="ctr">
              <a:lnSpc>
                <a:spcPct val="120000"/>
              </a:lnSpc>
            </a:pPr>
            <a:r>
              <a:rPr lang="en-US" b="1" dirty="0">
                <a:solidFill>
                  <a:schemeClr val="accent6"/>
                </a:solidFill>
              </a:rPr>
              <a:t>CMO</a:t>
            </a:r>
            <a:endParaRPr lang="en-US" sz="1200" dirty="0">
              <a:solidFill>
                <a:schemeClr val="accent6"/>
              </a:solidFill>
            </a:endParaRPr>
          </a:p>
        </p:txBody>
      </p:sp>
      <p:sp>
        <p:nvSpPr>
          <p:cNvPr id="17" name="TextBox 16">
            <a:extLst>
              <a:ext uri="{FF2B5EF4-FFF2-40B4-BE49-F238E27FC236}">
                <a16:creationId xmlns:a16="http://schemas.microsoft.com/office/drawing/2014/main" id="{54C47412-B872-9D7E-F0C6-462D059D83D2}"/>
              </a:ext>
            </a:extLst>
          </p:cNvPr>
          <p:cNvSpPr txBox="1"/>
          <p:nvPr/>
        </p:nvSpPr>
        <p:spPr>
          <a:xfrm>
            <a:off x="97175" y="6258559"/>
            <a:ext cx="11997649" cy="461665"/>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Each investment sector has different yield/cash flow characteristics</a:t>
            </a:r>
            <a:endParaRPr lang="en-US" sz="2400" b="1" dirty="0">
              <a:solidFill>
                <a:schemeClr val="accent1"/>
              </a:solidFill>
            </a:endParaRPr>
          </a:p>
        </p:txBody>
      </p:sp>
    </p:spTree>
    <p:extLst>
      <p:ext uri="{BB962C8B-B14F-4D97-AF65-F5344CB8AC3E}">
        <p14:creationId xmlns:p14="http://schemas.microsoft.com/office/powerpoint/2010/main" val="261158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4000" decel="66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accel="14000" decel="66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accel="14000" decel="6600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accel="14000" decel="6600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fade">
                                      <p:cBhvr>
                                        <p:cTn id="4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Bullet Protection</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26</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A377A97F-66E5-B3B3-5A37-FBFB904EC967}"/>
              </a:ext>
            </a:extLst>
          </p:cNvPr>
          <p:cNvSpPr txBox="1"/>
          <p:nvPr/>
        </p:nvSpPr>
        <p:spPr>
          <a:xfrm>
            <a:off x="97174" y="5973253"/>
            <a:ext cx="11997649" cy="830997"/>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For bullets, the longer the term the more reinvestment rate protection we have, but different bullets can offer substantially different yields</a:t>
            </a:r>
            <a:endParaRPr lang="en-US" sz="2400" b="1" dirty="0">
              <a:solidFill>
                <a:schemeClr val="accent1"/>
              </a:solidFill>
            </a:endParaRPr>
          </a:p>
        </p:txBody>
      </p:sp>
      <p:pic>
        <p:nvPicPr>
          <p:cNvPr id="12" name="Picture 11">
            <a:extLst>
              <a:ext uri="{FF2B5EF4-FFF2-40B4-BE49-F238E27FC236}">
                <a16:creationId xmlns:a16="http://schemas.microsoft.com/office/drawing/2014/main" id="{91F8FE5D-77E4-5E4B-A511-1FA9467EC1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349" y="1113818"/>
            <a:ext cx="7910068" cy="4807649"/>
          </a:xfrm>
          <a:prstGeom prst="rect">
            <a:avLst/>
          </a:prstGeom>
        </p:spPr>
      </p:pic>
      <p:pic>
        <p:nvPicPr>
          <p:cNvPr id="14" name="Picture 13">
            <a:extLst>
              <a:ext uri="{FF2B5EF4-FFF2-40B4-BE49-F238E27FC236}">
                <a16:creationId xmlns:a16="http://schemas.microsoft.com/office/drawing/2014/main" id="{2C238329-2D8F-CDF9-2102-7F210977C66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96418" y="2781487"/>
            <a:ext cx="2588568" cy="1694491"/>
          </a:xfrm>
          <a:prstGeom prst="rect">
            <a:avLst/>
          </a:prstGeom>
        </p:spPr>
      </p:pic>
      <p:sp>
        <p:nvSpPr>
          <p:cNvPr id="15" name="Content Placeholder 2">
            <a:extLst>
              <a:ext uri="{FF2B5EF4-FFF2-40B4-BE49-F238E27FC236}">
                <a16:creationId xmlns:a16="http://schemas.microsoft.com/office/drawing/2014/main" id="{DCA029AC-67F4-628A-F0DD-C9E94E7B9578}"/>
              </a:ext>
            </a:extLst>
          </p:cNvPr>
          <p:cNvSpPr txBox="1">
            <a:spLocks/>
          </p:cNvSpPr>
          <p:nvPr/>
        </p:nvSpPr>
        <p:spPr>
          <a:xfrm>
            <a:off x="9164897" y="4682163"/>
            <a:ext cx="2588568" cy="75327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DF853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300"/>
              </a:spcAft>
              <a:buClr>
                <a:schemeClr val="accent2"/>
              </a:buClr>
              <a:buSzPct val="100000"/>
              <a:buNone/>
            </a:pPr>
            <a:r>
              <a:rPr lang="en-US" sz="1400" b="0" dirty="0">
                <a:solidFill>
                  <a:schemeClr val="tx1"/>
                </a:solidFill>
                <a:cs typeface="Times New Roman" panose="02020603050405020304" pitchFamily="18" charset="0"/>
              </a:rPr>
              <a:t>The added challenge for certificates is the lack of issuance in the longer terms</a:t>
            </a:r>
          </a:p>
          <a:p>
            <a:pPr algn="ctr">
              <a:spcBef>
                <a:spcPts val="0"/>
              </a:spcBef>
              <a:spcAft>
                <a:spcPts val="300"/>
              </a:spcAft>
              <a:buClr>
                <a:schemeClr val="accent2"/>
              </a:buClr>
              <a:buSzPct val="100000"/>
            </a:pPr>
            <a:endParaRPr lang="en-US" sz="900" b="0" dirty="0">
              <a:solidFill>
                <a:schemeClr val="tx1"/>
              </a:solidFill>
              <a:cs typeface="Times New Roman" panose="02020603050405020304" pitchFamily="18" charset="0"/>
            </a:endParaRPr>
          </a:p>
          <a:p>
            <a:pPr algn="ctr">
              <a:spcBef>
                <a:spcPts val="0"/>
              </a:spcBef>
              <a:spcAft>
                <a:spcPts val="300"/>
              </a:spcAft>
              <a:buClr>
                <a:schemeClr val="accent2"/>
              </a:buClr>
              <a:buSzPct val="100000"/>
            </a:pPr>
            <a:endParaRPr lang="en-US" sz="900" b="0" dirty="0">
              <a:solidFill>
                <a:schemeClr val="tx1"/>
              </a:solidFill>
              <a:cs typeface="Times New Roman" panose="02020603050405020304" pitchFamily="18" charset="0"/>
            </a:endParaRPr>
          </a:p>
        </p:txBody>
      </p:sp>
      <p:sp>
        <p:nvSpPr>
          <p:cNvPr id="17" name="Content Placeholder 2">
            <a:extLst>
              <a:ext uri="{FF2B5EF4-FFF2-40B4-BE49-F238E27FC236}">
                <a16:creationId xmlns:a16="http://schemas.microsoft.com/office/drawing/2014/main" id="{6D693850-3E59-3A3C-BCFE-09968BDEFA61}"/>
              </a:ext>
            </a:extLst>
          </p:cNvPr>
          <p:cNvSpPr txBox="1">
            <a:spLocks/>
          </p:cNvSpPr>
          <p:nvPr/>
        </p:nvSpPr>
        <p:spPr>
          <a:xfrm>
            <a:off x="9096418" y="2410455"/>
            <a:ext cx="2588568" cy="32969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DF853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300"/>
              </a:spcAft>
              <a:buClr>
                <a:schemeClr val="accent2"/>
              </a:buClr>
              <a:buSzPct val="100000"/>
              <a:buNone/>
            </a:pPr>
            <a:r>
              <a:rPr lang="en-US" sz="1400" dirty="0">
                <a:solidFill>
                  <a:schemeClr val="tx1"/>
                </a:solidFill>
                <a:cs typeface="Times New Roman" panose="02020603050405020304" pitchFamily="18" charset="0"/>
              </a:rPr>
              <a:t>CD Issuance by Term</a:t>
            </a:r>
          </a:p>
          <a:p>
            <a:pPr algn="ctr">
              <a:spcBef>
                <a:spcPts val="0"/>
              </a:spcBef>
              <a:spcAft>
                <a:spcPts val="300"/>
              </a:spcAft>
              <a:buClr>
                <a:schemeClr val="accent2"/>
              </a:buClr>
              <a:buSzPct val="100000"/>
            </a:pPr>
            <a:endParaRPr lang="en-US" sz="900" b="0" dirty="0">
              <a:solidFill>
                <a:schemeClr val="tx1"/>
              </a:solidFill>
              <a:cs typeface="Times New Roman" panose="02020603050405020304" pitchFamily="18" charset="0"/>
            </a:endParaRPr>
          </a:p>
          <a:p>
            <a:pPr algn="ctr">
              <a:spcBef>
                <a:spcPts val="0"/>
              </a:spcBef>
              <a:spcAft>
                <a:spcPts val="300"/>
              </a:spcAft>
              <a:buClr>
                <a:schemeClr val="accent2"/>
              </a:buClr>
              <a:buSzPct val="100000"/>
            </a:pPr>
            <a:endParaRPr lang="en-US" sz="900" b="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40927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Callable Bond Protection</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27</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3E4E8B18-7074-0FCE-DFBD-2FD682A117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74733" y="4401324"/>
            <a:ext cx="6096000" cy="2191673"/>
          </a:xfrm>
          <a:prstGeom prst="rect">
            <a:avLst/>
          </a:prstGeom>
        </p:spPr>
      </p:pic>
      <p:pic>
        <p:nvPicPr>
          <p:cNvPr id="11" name="Picture 10">
            <a:extLst>
              <a:ext uri="{FF2B5EF4-FFF2-40B4-BE49-F238E27FC236}">
                <a16:creationId xmlns:a16="http://schemas.microsoft.com/office/drawing/2014/main" id="{C70BC46D-753C-B0C8-527E-5A61F8199B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74732" y="1140930"/>
            <a:ext cx="6096000" cy="3147162"/>
          </a:xfrm>
          <a:prstGeom prst="rect">
            <a:avLst/>
          </a:prstGeom>
        </p:spPr>
      </p:pic>
      <p:sp>
        <p:nvSpPr>
          <p:cNvPr id="14" name="Right Brace 13">
            <a:extLst>
              <a:ext uri="{FF2B5EF4-FFF2-40B4-BE49-F238E27FC236}">
                <a16:creationId xmlns:a16="http://schemas.microsoft.com/office/drawing/2014/main" id="{2D1CBB5D-D89E-81E4-B7C0-8E403917D15F}"/>
              </a:ext>
            </a:extLst>
          </p:cNvPr>
          <p:cNvSpPr/>
          <p:nvPr/>
        </p:nvSpPr>
        <p:spPr>
          <a:xfrm rot="10800000">
            <a:off x="2955133" y="1189823"/>
            <a:ext cx="338554" cy="3049376"/>
          </a:xfrm>
          <a:prstGeom prst="rightBrace">
            <a:avLst>
              <a:gd name="adj1" fmla="val 6413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Right Brace 14">
            <a:extLst>
              <a:ext uri="{FF2B5EF4-FFF2-40B4-BE49-F238E27FC236}">
                <a16:creationId xmlns:a16="http://schemas.microsoft.com/office/drawing/2014/main" id="{AD4E56EB-A890-3B82-2618-216392E920A2}"/>
              </a:ext>
            </a:extLst>
          </p:cNvPr>
          <p:cNvSpPr/>
          <p:nvPr/>
        </p:nvSpPr>
        <p:spPr>
          <a:xfrm rot="10800000">
            <a:off x="2955133" y="4401323"/>
            <a:ext cx="338554" cy="2191673"/>
          </a:xfrm>
          <a:prstGeom prst="rightBrace">
            <a:avLst>
              <a:gd name="adj1" fmla="val 6413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622A5F9A-5DCC-F970-39B8-804D7DD3BAF7}"/>
              </a:ext>
            </a:extLst>
          </p:cNvPr>
          <p:cNvSpPr txBox="1">
            <a:spLocks/>
          </p:cNvSpPr>
          <p:nvPr/>
        </p:nvSpPr>
        <p:spPr>
          <a:xfrm>
            <a:off x="366563" y="2079839"/>
            <a:ext cx="2588568" cy="134916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DF853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000" b="0" u="sng" dirty="0">
              <a:solidFill>
                <a:schemeClr val="accent1"/>
              </a:solidFill>
            </a:endParaRPr>
          </a:p>
          <a:p>
            <a:pPr marL="0" indent="0" algn="ctr">
              <a:spcBef>
                <a:spcPts val="0"/>
              </a:spcBef>
              <a:spcAft>
                <a:spcPts val="300"/>
              </a:spcAft>
              <a:buClr>
                <a:schemeClr val="accent2"/>
              </a:buClr>
              <a:buSzPct val="100000"/>
              <a:buNone/>
            </a:pPr>
            <a:r>
              <a:rPr lang="en-US" sz="1800" dirty="0">
                <a:solidFill>
                  <a:schemeClr val="tx1"/>
                </a:solidFill>
                <a:cs typeface="Times New Roman" panose="02020603050405020304" pitchFamily="18" charset="0"/>
              </a:rPr>
              <a:t>3yr NC 3mo</a:t>
            </a:r>
          </a:p>
          <a:p>
            <a:pPr>
              <a:spcBef>
                <a:spcPts val="0"/>
              </a:spcBef>
              <a:spcAft>
                <a:spcPts val="300"/>
              </a:spcAft>
              <a:buClr>
                <a:schemeClr val="accent2"/>
              </a:buClr>
              <a:buSzPct val="100000"/>
            </a:pPr>
            <a:endParaRPr lang="en-US" sz="900" b="0" dirty="0">
              <a:solidFill>
                <a:schemeClr val="tx1"/>
              </a:solidFill>
              <a:cs typeface="Times New Roman" panose="02020603050405020304" pitchFamily="18" charset="0"/>
            </a:endParaRPr>
          </a:p>
          <a:p>
            <a:pPr>
              <a:spcBef>
                <a:spcPts val="0"/>
              </a:spcBef>
              <a:spcAft>
                <a:spcPts val="300"/>
              </a:spcAft>
              <a:buClr>
                <a:schemeClr val="accent2"/>
              </a:buClr>
              <a:buSzPct val="100000"/>
            </a:pPr>
            <a:r>
              <a:rPr lang="en-US" sz="1400" b="0" dirty="0">
                <a:solidFill>
                  <a:schemeClr val="tx1"/>
                </a:solidFill>
                <a:cs typeface="Times New Roman" panose="02020603050405020304" pitchFamily="18" charset="0"/>
              </a:rPr>
              <a:t>4.90% starting yield</a:t>
            </a:r>
          </a:p>
          <a:p>
            <a:pPr marL="0" indent="0">
              <a:spcBef>
                <a:spcPts val="0"/>
              </a:spcBef>
              <a:spcAft>
                <a:spcPts val="300"/>
              </a:spcAft>
              <a:buClr>
                <a:schemeClr val="accent2"/>
              </a:buClr>
              <a:buSzPct val="100000"/>
              <a:buNone/>
            </a:pPr>
            <a:endParaRPr lang="en-US" sz="700" b="0" dirty="0">
              <a:solidFill>
                <a:schemeClr val="tx1"/>
              </a:solidFill>
              <a:cs typeface="Times New Roman" panose="02020603050405020304" pitchFamily="18" charset="0"/>
            </a:endParaRPr>
          </a:p>
          <a:p>
            <a:pPr>
              <a:spcBef>
                <a:spcPts val="0"/>
              </a:spcBef>
              <a:spcAft>
                <a:spcPts val="300"/>
              </a:spcAft>
              <a:buClr>
                <a:schemeClr val="accent2"/>
              </a:buClr>
              <a:buSzPct val="100000"/>
            </a:pPr>
            <a:r>
              <a:rPr lang="en-US" sz="1400" b="0" dirty="0">
                <a:solidFill>
                  <a:schemeClr val="tx1"/>
                </a:solidFill>
                <a:cs typeface="Times New Roman" panose="02020603050405020304" pitchFamily="18" charset="0"/>
              </a:rPr>
              <a:t>Can be called quarterly starting in 3mo (12/10/2007)</a:t>
            </a:r>
          </a:p>
          <a:p>
            <a:pPr>
              <a:spcBef>
                <a:spcPts val="0"/>
              </a:spcBef>
              <a:spcAft>
                <a:spcPts val="300"/>
              </a:spcAft>
              <a:buClr>
                <a:schemeClr val="accent2"/>
              </a:buClr>
              <a:buSzPct val="100000"/>
            </a:pPr>
            <a:endParaRPr lang="en-US" sz="900" b="0" dirty="0">
              <a:solidFill>
                <a:schemeClr val="tx1"/>
              </a:solidFill>
              <a:cs typeface="Times New Roman" panose="02020603050405020304" pitchFamily="18" charset="0"/>
            </a:endParaRPr>
          </a:p>
          <a:p>
            <a:pPr>
              <a:spcBef>
                <a:spcPts val="0"/>
              </a:spcBef>
              <a:spcAft>
                <a:spcPts val="300"/>
              </a:spcAft>
              <a:buClr>
                <a:schemeClr val="accent2"/>
              </a:buClr>
              <a:buSzPct val="100000"/>
            </a:pPr>
            <a:endParaRPr lang="en-US" sz="900" b="0" dirty="0">
              <a:solidFill>
                <a:schemeClr val="tx1"/>
              </a:solidFill>
              <a:cs typeface="Times New Roman" panose="02020603050405020304" pitchFamily="18" charset="0"/>
            </a:endParaRPr>
          </a:p>
        </p:txBody>
      </p:sp>
      <p:sp>
        <p:nvSpPr>
          <p:cNvPr id="17" name="Content Placeholder 2">
            <a:extLst>
              <a:ext uri="{FF2B5EF4-FFF2-40B4-BE49-F238E27FC236}">
                <a16:creationId xmlns:a16="http://schemas.microsoft.com/office/drawing/2014/main" id="{0FE11425-558D-8568-B1FB-FCB28CED2608}"/>
              </a:ext>
            </a:extLst>
          </p:cNvPr>
          <p:cNvSpPr txBox="1">
            <a:spLocks/>
          </p:cNvSpPr>
          <p:nvPr/>
        </p:nvSpPr>
        <p:spPr>
          <a:xfrm>
            <a:off x="366563" y="4822579"/>
            <a:ext cx="2790071" cy="134916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DF853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000" b="0" u="sng" dirty="0">
              <a:solidFill>
                <a:schemeClr val="accent1"/>
              </a:solidFill>
            </a:endParaRPr>
          </a:p>
          <a:p>
            <a:pPr marL="0" indent="0" algn="ctr">
              <a:spcBef>
                <a:spcPts val="0"/>
              </a:spcBef>
              <a:spcAft>
                <a:spcPts val="300"/>
              </a:spcAft>
              <a:buClr>
                <a:schemeClr val="accent2"/>
              </a:buClr>
              <a:buSzPct val="100000"/>
              <a:buNone/>
            </a:pPr>
            <a:r>
              <a:rPr lang="en-US" sz="1800" dirty="0">
                <a:solidFill>
                  <a:schemeClr val="tx1"/>
                </a:solidFill>
                <a:cs typeface="Times New Roman" panose="02020603050405020304" pitchFamily="18" charset="0"/>
              </a:rPr>
              <a:t>3yr NC 1yr</a:t>
            </a:r>
          </a:p>
          <a:p>
            <a:pPr>
              <a:spcBef>
                <a:spcPts val="0"/>
              </a:spcBef>
              <a:spcAft>
                <a:spcPts val="300"/>
              </a:spcAft>
              <a:buClr>
                <a:schemeClr val="accent2"/>
              </a:buClr>
              <a:buSzPct val="100000"/>
            </a:pPr>
            <a:endParaRPr lang="en-US" sz="900" b="0" dirty="0">
              <a:solidFill>
                <a:schemeClr val="tx1"/>
              </a:solidFill>
              <a:cs typeface="Times New Roman" panose="02020603050405020304" pitchFamily="18" charset="0"/>
            </a:endParaRPr>
          </a:p>
          <a:p>
            <a:pPr>
              <a:spcBef>
                <a:spcPts val="0"/>
              </a:spcBef>
              <a:spcAft>
                <a:spcPts val="300"/>
              </a:spcAft>
              <a:buClr>
                <a:schemeClr val="accent2"/>
              </a:buClr>
              <a:buSzPct val="100000"/>
            </a:pPr>
            <a:r>
              <a:rPr lang="en-US" sz="1400" b="0" dirty="0">
                <a:solidFill>
                  <a:schemeClr val="tx1"/>
                </a:solidFill>
                <a:cs typeface="Times New Roman" panose="02020603050405020304" pitchFamily="18" charset="0"/>
              </a:rPr>
              <a:t>4.37% starting yield</a:t>
            </a:r>
          </a:p>
          <a:p>
            <a:pPr marL="0" indent="0">
              <a:spcBef>
                <a:spcPts val="0"/>
              </a:spcBef>
              <a:spcAft>
                <a:spcPts val="300"/>
              </a:spcAft>
              <a:buClr>
                <a:schemeClr val="accent2"/>
              </a:buClr>
              <a:buSzPct val="100000"/>
              <a:buNone/>
            </a:pPr>
            <a:endParaRPr lang="en-US" sz="700" b="0" dirty="0">
              <a:solidFill>
                <a:schemeClr val="tx1"/>
              </a:solidFill>
              <a:cs typeface="Times New Roman" panose="02020603050405020304" pitchFamily="18" charset="0"/>
            </a:endParaRPr>
          </a:p>
          <a:p>
            <a:pPr>
              <a:spcBef>
                <a:spcPts val="0"/>
              </a:spcBef>
              <a:spcAft>
                <a:spcPts val="300"/>
              </a:spcAft>
              <a:buClr>
                <a:schemeClr val="accent2"/>
              </a:buClr>
              <a:buSzPct val="100000"/>
            </a:pPr>
            <a:r>
              <a:rPr lang="en-US" sz="1400" b="0" dirty="0">
                <a:solidFill>
                  <a:schemeClr val="tx1"/>
                </a:solidFill>
                <a:cs typeface="Times New Roman" panose="02020603050405020304" pitchFamily="18" charset="0"/>
              </a:rPr>
              <a:t>Can be called only once, 1 year from now (08/27/2025)</a:t>
            </a:r>
          </a:p>
          <a:p>
            <a:pPr>
              <a:spcBef>
                <a:spcPts val="0"/>
              </a:spcBef>
              <a:spcAft>
                <a:spcPts val="300"/>
              </a:spcAft>
              <a:buClr>
                <a:schemeClr val="accent2"/>
              </a:buClr>
              <a:buSzPct val="100000"/>
            </a:pPr>
            <a:endParaRPr lang="en-US" sz="900" b="0" dirty="0">
              <a:solidFill>
                <a:schemeClr val="tx1"/>
              </a:solidFill>
              <a:cs typeface="Times New Roman" panose="02020603050405020304" pitchFamily="18" charset="0"/>
            </a:endParaRPr>
          </a:p>
          <a:p>
            <a:pPr>
              <a:spcBef>
                <a:spcPts val="0"/>
              </a:spcBef>
              <a:spcAft>
                <a:spcPts val="300"/>
              </a:spcAft>
              <a:buClr>
                <a:schemeClr val="accent2"/>
              </a:buClr>
              <a:buSzPct val="100000"/>
            </a:pPr>
            <a:endParaRPr lang="en-US" sz="900" b="0" dirty="0">
              <a:solidFill>
                <a:schemeClr val="tx1"/>
              </a:solidFill>
              <a:cs typeface="Times New Roman" panose="02020603050405020304" pitchFamily="18" charset="0"/>
            </a:endParaRPr>
          </a:p>
        </p:txBody>
      </p:sp>
      <p:sp>
        <p:nvSpPr>
          <p:cNvPr id="18" name="Content Placeholder 2">
            <a:extLst>
              <a:ext uri="{FF2B5EF4-FFF2-40B4-BE49-F238E27FC236}">
                <a16:creationId xmlns:a16="http://schemas.microsoft.com/office/drawing/2014/main" id="{606C7024-B2B5-7502-FAD5-7443A97C3951}"/>
              </a:ext>
            </a:extLst>
          </p:cNvPr>
          <p:cNvSpPr txBox="1">
            <a:spLocks/>
          </p:cNvSpPr>
          <p:nvPr/>
        </p:nvSpPr>
        <p:spPr>
          <a:xfrm>
            <a:off x="9526116" y="2506155"/>
            <a:ext cx="2588568" cy="283925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DF853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Clr>
                <a:schemeClr val="accent2"/>
              </a:buClr>
              <a:buSzPct val="100000"/>
              <a:buNone/>
            </a:pPr>
            <a:r>
              <a:rPr lang="en-US" sz="1400" dirty="0">
                <a:solidFill>
                  <a:schemeClr val="tx1"/>
                </a:solidFill>
                <a:cs typeface="Times New Roman" panose="02020603050405020304" pitchFamily="18" charset="0"/>
              </a:rPr>
              <a:t>The top bond looks better from a yield perspective, but if the Fed cuts rates its at risk of being called away.</a:t>
            </a:r>
          </a:p>
          <a:p>
            <a:pPr marL="0" indent="0">
              <a:spcBef>
                <a:spcPts val="0"/>
              </a:spcBef>
              <a:spcAft>
                <a:spcPts val="300"/>
              </a:spcAft>
              <a:buClr>
                <a:schemeClr val="accent2"/>
              </a:buClr>
              <a:buSzPct val="100000"/>
              <a:buNone/>
            </a:pPr>
            <a:endParaRPr lang="en-US" sz="1400" dirty="0">
              <a:solidFill>
                <a:schemeClr val="tx1"/>
              </a:solidFill>
              <a:cs typeface="Times New Roman" panose="02020603050405020304" pitchFamily="18" charset="0"/>
            </a:endParaRPr>
          </a:p>
          <a:p>
            <a:pPr marL="0" indent="0">
              <a:spcBef>
                <a:spcPts val="0"/>
              </a:spcBef>
              <a:spcAft>
                <a:spcPts val="300"/>
              </a:spcAft>
              <a:buClr>
                <a:schemeClr val="accent2"/>
              </a:buClr>
              <a:buSzPct val="100000"/>
              <a:buNone/>
            </a:pPr>
            <a:r>
              <a:rPr lang="en-US" sz="1400" dirty="0">
                <a:solidFill>
                  <a:schemeClr val="tx1"/>
                </a:solidFill>
                <a:cs typeface="Times New Roman" panose="02020603050405020304" pitchFamily="18" charset="0"/>
              </a:rPr>
              <a:t>The reinvestment risk would be having to take on a potentially lower yield.</a:t>
            </a:r>
          </a:p>
          <a:p>
            <a:pPr marL="0" indent="0">
              <a:spcBef>
                <a:spcPts val="0"/>
              </a:spcBef>
              <a:spcAft>
                <a:spcPts val="300"/>
              </a:spcAft>
              <a:buClr>
                <a:schemeClr val="accent2"/>
              </a:buClr>
              <a:buSzPct val="100000"/>
              <a:buNone/>
            </a:pPr>
            <a:endParaRPr lang="en-US" sz="1400" dirty="0">
              <a:solidFill>
                <a:schemeClr val="tx1"/>
              </a:solidFill>
              <a:cs typeface="Times New Roman" panose="02020603050405020304" pitchFamily="18" charset="0"/>
            </a:endParaRPr>
          </a:p>
          <a:p>
            <a:pPr marL="0" indent="0">
              <a:spcBef>
                <a:spcPts val="0"/>
              </a:spcBef>
              <a:spcAft>
                <a:spcPts val="300"/>
              </a:spcAft>
              <a:buClr>
                <a:schemeClr val="accent2"/>
              </a:buClr>
              <a:buSzPct val="100000"/>
              <a:buNone/>
            </a:pPr>
            <a:r>
              <a:rPr lang="en-US" sz="1400" dirty="0">
                <a:solidFill>
                  <a:schemeClr val="tx1"/>
                </a:solidFill>
                <a:cs typeface="Times New Roman" panose="02020603050405020304" pitchFamily="18" charset="0"/>
              </a:rPr>
              <a:t>A structure with more protection against getting called often comes with a lower potential rate.</a:t>
            </a:r>
          </a:p>
          <a:p>
            <a:pPr>
              <a:spcBef>
                <a:spcPts val="0"/>
              </a:spcBef>
              <a:spcAft>
                <a:spcPts val="300"/>
              </a:spcAft>
              <a:buClr>
                <a:schemeClr val="accent2"/>
              </a:buClr>
              <a:buSzPct val="100000"/>
            </a:pPr>
            <a:endParaRPr lang="en-US" sz="900" b="0" dirty="0">
              <a:solidFill>
                <a:schemeClr val="tx1"/>
              </a:solidFill>
              <a:cs typeface="Times New Roman" panose="02020603050405020304" pitchFamily="18" charset="0"/>
            </a:endParaRPr>
          </a:p>
          <a:p>
            <a:pPr>
              <a:spcBef>
                <a:spcPts val="0"/>
              </a:spcBef>
              <a:spcAft>
                <a:spcPts val="300"/>
              </a:spcAft>
              <a:buClr>
                <a:schemeClr val="accent2"/>
              </a:buClr>
              <a:buSzPct val="100000"/>
            </a:pPr>
            <a:endParaRPr lang="en-US" sz="900" b="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992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fade">
                                      <p:cBhvr>
                                        <p:cTn id="34" dur="500"/>
                                        <p:tgtEl>
                                          <p:spTgt spid="17">
                                            <p:txEl>
                                              <p:pRg st="1" end="1"/>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500"/>
                                        <p:tgtEl>
                                          <p:spTgt spid="17">
                                            <p:txEl>
                                              <p:pRg st="3" end="3"/>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7">
                                            <p:txEl>
                                              <p:pRg st="5" end="5"/>
                                            </p:txEl>
                                          </p:spTgt>
                                        </p:tgtEl>
                                        <p:attrNameLst>
                                          <p:attrName>style.visibility</p:attrName>
                                        </p:attrNameLst>
                                      </p:cBhvr>
                                      <p:to>
                                        <p:strVal val="visible"/>
                                      </p:to>
                                    </p:set>
                                    <p:animEffect transition="in" filter="fade">
                                      <p:cBhvr>
                                        <p:cTn id="42" dur="500"/>
                                        <p:tgtEl>
                                          <p:spTgt spid="1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fade">
                                      <p:cBhvr>
                                        <p:cTn id="47" dur="500"/>
                                        <p:tgtEl>
                                          <p:spTgt spid="18">
                                            <p:txEl>
                                              <p:pRg st="0" end="0"/>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8">
                                            <p:txEl>
                                              <p:pRg st="2" end="2"/>
                                            </p:txEl>
                                          </p:spTgt>
                                        </p:tgtEl>
                                        <p:attrNameLst>
                                          <p:attrName>style.visibility</p:attrName>
                                        </p:attrNameLst>
                                      </p:cBhvr>
                                      <p:to>
                                        <p:strVal val="visible"/>
                                      </p:to>
                                    </p:set>
                                    <p:animEffect transition="in" filter="fade">
                                      <p:cBhvr>
                                        <p:cTn id="51" dur="500"/>
                                        <p:tgtEl>
                                          <p:spTgt spid="18">
                                            <p:txEl>
                                              <p:pRg st="2" end="2"/>
                                            </p:txEl>
                                          </p:spTgt>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18">
                                            <p:txEl>
                                              <p:pRg st="4" end="4"/>
                                            </p:txEl>
                                          </p:spTgt>
                                        </p:tgtEl>
                                        <p:attrNameLst>
                                          <p:attrName>style.visibility</p:attrName>
                                        </p:attrNameLst>
                                      </p:cBhvr>
                                      <p:to>
                                        <p:strVal val="visible"/>
                                      </p:to>
                                    </p:set>
                                    <p:animEffect transition="in" filter="fade">
                                      <p:cBhvr>
                                        <p:cTn id="55"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Amortizing Protection</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28</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3D5888FA-7B29-C53B-B3C7-B116D14B88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5662" y="1609355"/>
            <a:ext cx="10740675" cy="2901460"/>
          </a:xfrm>
          <a:prstGeom prst="rect">
            <a:avLst/>
          </a:prstGeom>
        </p:spPr>
      </p:pic>
      <p:sp>
        <p:nvSpPr>
          <p:cNvPr id="12" name="TextBox 11">
            <a:extLst>
              <a:ext uri="{FF2B5EF4-FFF2-40B4-BE49-F238E27FC236}">
                <a16:creationId xmlns:a16="http://schemas.microsoft.com/office/drawing/2014/main" id="{FD01F894-8205-2A31-6069-E3387F705718}"/>
              </a:ext>
            </a:extLst>
          </p:cNvPr>
          <p:cNvSpPr txBox="1"/>
          <p:nvPr/>
        </p:nvSpPr>
        <p:spPr>
          <a:xfrm>
            <a:off x="880690" y="1229367"/>
            <a:ext cx="476162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Premium 15yr MBS</a:t>
            </a:r>
          </a:p>
        </p:txBody>
      </p:sp>
      <p:sp>
        <p:nvSpPr>
          <p:cNvPr id="13" name="TextBox 12">
            <a:extLst>
              <a:ext uri="{FF2B5EF4-FFF2-40B4-BE49-F238E27FC236}">
                <a16:creationId xmlns:a16="http://schemas.microsoft.com/office/drawing/2014/main" id="{FBFBC38F-911E-2278-EF67-DCF9C451C792}"/>
              </a:ext>
            </a:extLst>
          </p:cNvPr>
          <p:cNvSpPr txBox="1"/>
          <p:nvPr/>
        </p:nvSpPr>
        <p:spPr>
          <a:xfrm>
            <a:off x="6549691" y="1229367"/>
            <a:ext cx="48041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Seasoned Discount 15yr MBS</a:t>
            </a:r>
          </a:p>
        </p:txBody>
      </p:sp>
      <p:sp>
        <p:nvSpPr>
          <p:cNvPr id="15" name="Rectangle 14">
            <a:extLst>
              <a:ext uri="{FF2B5EF4-FFF2-40B4-BE49-F238E27FC236}">
                <a16:creationId xmlns:a16="http://schemas.microsoft.com/office/drawing/2014/main" id="{C4EAC4ED-AB75-1714-C8D6-0F138AD85E50}"/>
              </a:ext>
            </a:extLst>
          </p:cNvPr>
          <p:cNvSpPr/>
          <p:nvPr/>
        </p:nvSpPr>
        <p:spPr>
          <a:xfrm>
            <a:off x="2092516" y="3220321"/>
            <a:ext cx="1887794" cy="278113"/>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F3EF19D-90C7-D18C-8E25-92CC5C15D51A}"/>
              </a:ext>
            </a:extLst>
          </p:cNvPr>
          <p:cNvSpPr/>
          <p:nvPr/>
        </p:nvSpPr>
        <p:spPr>
          <a:xfrm>
            <a:off x="7821562" y="3220320"/>
            <a:ext cx="1887794" cy="278113"/>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C28E0E85-054F-444D-DF75-CEB6D0CBD28D}"/>
              </a:ext>
            </a:extLst>
          </p:cNvPr>
          <p:cNvSpPr/>
          <p:nvPr/>
        </p:nvSpPr>
        <p:spPr>
          <a:xfrm>
            <a:off x="1163329" y="3538023"/>
            <a:ext cx="627860" cy="884904"/>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90B5E29A-D377-3813-1FD4-3CC068B0384D}"/>
              </a:ext>
            </a:extLst>
          </p:cNvPr>
          <p:cNvSpPr/>
          <p:nvPr/>
        </p:nvSpPr>
        <p:spPr>
          <a:xfrm>
            <a:off x="6916292" y="3538023"/>
            <a:ext cx="627860" cy="884904"/>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C91CE896-98EB-4A0B-FCFB-DFACA26CE973}"/>
              </a:ext>
            </a:extLst>
          </p:cNvPr>
          <p:cNvSpPr/>
          <p:nvPr/>
        </p:nvSpPr>
        <p:spPr>
          <a:xfrm>
            <a:off x="2229216" y="3832992"/>
            <a:ext cx="659894" cy="585308"/>
          </a:xfrm>
          <a:prstGeom prst="roundRect">
            <a:avLst/>
          </a:prstGeom>
          <a:solidFill>
            <a:srgbClr val="FF0000">
              <a:alpha val="15000"/>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E1A6CC32-88DC-1F21-4747-12543EB00586}"/>
              </a:ext>
            </a:extLst>
          </p:cNvPr>
          <p:cNvSpPr/>
          <p:nvPr/>
        </p:nvSpPr>
        <p:spPr>
          <a:xfrm>
            <a:off x="7978366" y="3832992"/>
            <a:ext cx="659894" cy="575664"/>
          </a:xfrm>
          <a:prstGeom prst="roundRect">
            <a:avLst/>
          </a:prstGeom>
          <a:solidFill>
            <a:srgbClr val="00B050">
              <a:alpha val="15000"/>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473C2C58-E16B-1346-7DF4-00E45FDB0DEC}"/>
              </a:ext>
            </a:extLst>
          </p:cNvPr>
          <p:cNvSpPr/>
          <p:nvPr/>
        </p:nvSpPr>
        <p:spPr>
          <a:xfrm>
            <a:off x="3348344" y="3527404"/>
            <a:ext cx="659894" cy="884904"/>
          </a:xfrm>
          <a:prstGeom prst="roundRect">
            <a:avLst/>
          </a:prstGeom>
          <a:solidFill>
            <a:srgbClr val="FF0000">
              <a:alpha val="15000"/>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CB0AD3A1-4A87-CB9A-4F42-E80EA25D5A00}"/>
              </a:ext>
            </a:extLst>
          </p:cNvPr>
          <p:cNvSpPr/>
          <p:nvPr/>
        </p:nvSpPr>
        <p:spPr>
          <a:xfrm>
            <a:off x="4615111" y="3527404"/>
            <a:ext cx="659894" cy="884904"/>
          </a:xfrm>
          <a:prstGeom prst="roundRect">
            <a:avLst/>
          </a:prstGeom>
          <a:solidFill>
            <a:srgbClr val="FF0000">
              <a:alpha val="15000"/>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8676E65A-6D47-8D71-20A3-BD801594C28E}"/>
              </a:ext>
            </a:extLst>
          </p:cNvPr>
          <p:cNvSpPr/>
          <p:nvPr/>
        </p:nvSpPr>
        <p:spPr>
          <a:xfrm>
            <a:off x="9109435" y="3523752"/>
            <a:ext cx="659894" cy="884904"/>
          </a:xfrm>
          <a:prstGeom prst="roundRect">
            <a:avLst/>
          </a:prstGeom>
          <a:solidFill>
            <a:srgbClr val="00B050">
              <a:alpha val="15000"/>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34BCC852-D21E-3C34-45DE-9CF71B577F6A}"/>
              </a:ext>
            </a:extLst>
          </p:cNvPr>
          <p:cNvSpPr/>
          <p:nvPr/>
        </p:nvSpPr>
        <p:spPr>
          <a:xfrm>
            <a:off x="10370764" y="3533396"/>
            <a:ext cx="715809" cy="884904"/>
          </a:xfrm>
          <a:prstGeom prst="roundRect">
            <a:avLst/>
          </a:prstGeom>
          <a:solidFill>
            <a:srgbClr val="00B050">
              <a:alpha val="15000"/>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89C4DBB3-8D46-0288-EAAA-4893164C5255}"/>
              </a:ext>
            </a:extLst>
          </p:cNvPr>
          <p:cNvSpPr/>
          <p:nvPr/>
        </p:nvSpPr>
        <p:spPr>
          <a:xfrm>
            <a:off x="2235756" y="3535516"/>
            <a:ext cx="659894" cy="297476"/>
          </a:xfrm>
          <a:prstGeom prst="roundRect">
            <a:avLst/>
          </a:prstGeom>
          <a:solidFill>
            <a:srgbClr val="00B050">
              <a:alpha val="15000"/>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C7FF76C4-000E-84E6-F2DE-81E72D73847A}"/>
              </a:ext>
            </a:extLst>
          </p:cNvPr>
          <p:cNvSpPr/>
          <p:nvPr/>
        </p:nvSpPr>
        <p:spPr>
          <a:xfrm>
            <a:off x="7990307" y="3535516"/>
            <a:ext cx="659894" cy="297476"/>
          </a:xfrm>
          <a:prstGeom prst="roundRect">
            <a:avLst/>
          </a:prstGeom>
          <a:solidFill>
            <a:srgbClr val="FF0000">
              <a:alpha val="15000"/>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F1BAEC8A-9CF9-FF01-3085-CDF7D68DA05E}"/>
              </a:ext>
            </a:extLst>
          </p:cNvPr>
          <p:cNvSpPr txBox="1"/>
          <p:nvPr/>
        </p:nvSpPr>
        <p:spPr>
          <a:xfrm>
            <a:off x="97174" y="5973253"/>
            <a:ext cx="11997649" cy="830997"/>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Adding yield is “easy” right now. The tricky part is adding yield that will </a:t>
            </a:r>
            <a:r>
              <a:rPr lang="en-US" sz="2400" b="1" dirty="0">
                <a:solidFill>
                  <a:schemeClr val="accent1"/>
                </a:solidFill>
              </a:rPr>
              <a:t>still</a:t>
            </a:r>
            <a:r>
              <a:rPr lang="en-US" sz="2400" b="1" dirty="0">
                <a:solidFill>
                  <a:schemeClr val="accent6"/>
                </a:solidFill>
              </a:rPr>
              <a:t> be on your books in 2025 &amp; beyond.</a:t>
            </a:r>
            <a:endParaRPr lang="en-US" sz="2400" b="1" dirty="0">
              <a:solidFill>
                <a:schemeClr val="accent1"/>
              </a:solidFill>
            </a:endParaRPr>
          </a:p>
        </p:txBody>
      </p:sp>
    </p:spTree>
    <p:extLst>
      <p:ext uri="{BB962C8B-B14F-4D97-AF65-F5344CB8AC3E}">
        <p14:creationId xmlns:p14="http://schemas.microsoft.com/office/powerpoint/2010/main" val="252134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fade">
                                      <p:cBhvr>
                                        <p:cTn id="5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What investments should we focus on</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29</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DEE10BCC-D5CB-64B3-17F0-F906825ECF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5142" y="1025520"/>
            <a:ext cx="8813301" cy="5463872"/>
          </a:xfrm>
          <a:prstGeom prst="rect">
            <a:avLst/>
          </a:prstGeom>
        </p:spPr>
      </p:pic>
      <p:sp>
        <p:nvSpPr>
          <p:cNvPr id="10" name="Rectangle: Rounded Corners 9">
            <a:extLst>
              <a:ext uri="{FF2B5EF4-FFF2-40B4-BE49-F238E27FC236}">
                <a16:creationId xmlns:a16="http://schemas.microsoft.com/office/drawing/2014/main" id="{3ECCBFE1-0F9E-4D5C-C0A2-12B691C0BDEA}"/>
              </a:ext>
            </a:extLst>
          </p:cNvPr>
          <p:cNvSpPr/>
          <p:nvPr/>
        </p:nvSpPr>
        <p:spPr>
          <a:xfrm>
            <a:off x="6061793" y="3077279"/>
            <a:ext cx="2019334" cy="3473799"/>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04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The Fed’s Dual Mandate</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2875"/>
            <a:ext cx="2743200" cy="365125"/>
          </a:xfrm>
        </p:spPr>
        <p:txBody>
          <a:bodyPr/>
          <a:lstStyle/>
          <a:p>
            <a:fld id="{9EA249EE-C3A7-41B8-9691-234A1B788C70}" type="slidenum">
              <a:rPr lang="en-US" smtClean="0"/>
              <a:t>3</a:t>
            </a:fld>
            <a:endParaRPr lang="en-US" dirty="0"/>
          </a:p>
        </p:txBody>
      </p:sp>
      <p:grpSp>
        <p:nvGrpSpPr>
          <p:cNvPr id="3" name="Group 2">
            <a:extLst>
              <a:ext uri="{FF2B5EF4-FFF2-40B4-BE49-F238E27FC236}">
                <a16:creationId xmlns:a16="http://schemas.microsoft.com/office/drawing/2014/main" id="{FD30A2FB-EB86-6264-BEC7-7EABB27B0FA7}"/>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EDA7C4E5-A2A7-5575-0CB3-38D109811501}"/>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286A297D-4E6A-D4C4-258A-1F8B495F0D48}"/>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79CDAD76-3473-2F95-2DAA-EA28ADDF507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A screen shot of a computer&#10;&#10;Description automatically generated">
            <a:extLst>
              <a:ext uri="{FF2B5EF4-FFF2-40B4-BE49-F238E27FC236}">
                <a16:creationId xmlns:a16="http://schemas.microsoft.com/office/drawing/2014/main" id="{5F93DAE2-006E-0A09-E886-3B544ED27E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62165" y="1667615"/>
            <a:ext cx="6029835" cy="4363104"/>
          </a:xfrm>
          <a:prstGeom prst="rect">
            <a:avLst/>
          </a:prstGeom>
        </p:spPr>
      </p:pic>
      <p:sp>
        <p:nvSpPr>
          <p:cNvPr id="9" name="TextBox 8">
            <a:extLst>
              <a:ext uri="{FF2B5EF4-FFF2-40B4-BE49-F238E27FC236}">
                <a16:creationId xmlns:a16="http://schemas.microsoft.com/office/drawing/2014/main" id="{20EDEA91-F95A-279A-97E4-F2B3C54D485A}"/>
              </a:ext>
            </a:extLst>
          </p:cNvPr>
          <p:cNvSpPr txBox="1"/>
          <p:nvPr/>
        </p:nvSpPr>
        <p:spPr>
          <a:xfrm>
            <a:off x="0" y="1165648"/>
            <a:ext cx="6005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schemeClr val="accent2"/>
                </a:solidFill>
                <a:effectLst/>
                <a:uLnTx/>
                <a:uFillTx/>
                <a:latin typeface="Calibri" panose="020F0502020204030204" pitchFamily="34" charset="0"/>
                <a:ea typeface="+mn-ea"/>
                <a:cs typeface="Calibri" panose="020F0502020204030204" pitchFamily="34" charset="0"/>
              </a:rPr>
              <a:t>Unemployment Rate</a:t>
            </a:r>
          </a:p>
        </p:txBody>
      </p:sp>
      <p:sp>
        <p:nvSpPr>
          <p:cNvPr id="10" name="TextBox 9">
            <a:extLst>
              <a:ext uri="{FF2B5EF4-FFF2-40B4-BE49-F238E27FC236}">
                <a16:creationId xmlns:a16="http://schemas.microsoft.com/office/drawing/2014/main" id="{F6953C2A-3E37-C5B4-2244-BAFAA595CD99}"/>
              </a:ext>
            </a:extLst>
          </p:cNvPr>
          <p:cNvSpPr txBox="1"/>
          <p:nvPr/>
        </p:nvSpPr>
        <p:spPr>
          <a:xfrm>
            <a:off x="6096000" y="1159841"/>
            <a:ext cx="60502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schemeClr val="accent2"/>
                </a:solidFill>
                <a:effectLst/>
                <a:uLnTx/>
                <a:uFillTx/>
                <a:latin typeface="Calibri" panose="020F0502020204030204" pitchFamily="34" charset="0"/>
                <a:ea typeface="+mn-ea"/>
                <a:cs typeface="Calibri" panose="020F0502020204030204" pitchFamily="34" charset="0"/>
              </a:rPr>
              <a:t>Personal Consumption Expenditure (PCE) Price Index</a:t>
            </a:r>
          </a:p>
        </p:txBody>
      </p:sp>
      <p:pic>
        <p:nvPicPr>
          <p:cNvPr id="11" name="Picture 10" descr="A screen shot of a graph&#10;&#10;Description automatically generated">
            <a:extLst>
              <a:ext uri="{FF2B5EF4-FFF2-40B4-BE49-F238E27FC236}">
                <a16:creationId xmlns:a16="http://schemas.microsoft.com/office/drawing/2014/main" id="{82260970-ED7A-A619-03CD-D3958059C0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667613"/>
            <a:ext cx="6029837" cy="4363105"/>
          </a:xfrm>
          <a:prstGeom prst="rect">
            <a:avLst/>
          </a:prstGeom>
        </p:spPr>
      </p:pic>
      <p:sp>
        <p:nvSpPr>
          <p:cNvPr id="12" name="TextBox 11">
            <a:extLst>
              <a:ext uri="{FF2B5EF4-FFF2-40B4-BE49-F238E27FC236}">
                <a16:creationId xmlns:a16="http://schemas.microsoft.com/office/drawing/2014/main" id="{6A8E9D56-0786-D5DD-33A7-2E39C0CA54BA}"/>
              </a:ext>
            </a:extLst>
          </p:cNvPr>
          <p:cNvSpPr txBox="1"/>
          <p:nvPr/>
        </p:nvSpPr>
        <p:spPr>
          <a:xfrm>
            <a:off x="97175" y="6097135"/>
            <a:ext cx="11997649" cy="830997"/>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The Fed’s dual mandate of maximum unemployment and price stability is in a comfortable place</a:t>
            </a:r>
            <a:endParaRPr lang="en-US" sz="2400" b="1" dirty="0">
              <a:solidFill>
                <a:schemeClr val="accent1"/>
              </a:solidFill>
            </a:endParaRPr>
          </a:p>
        </p:txBody>
      </p:sp>
    </p:spTree>
    <p:extLst>
      <p:ext uri="{BB962C8B-B14F-4D97-AF65-F5344CB8AC3E}">
        <p14:creationId xmlns:p14="http://schemas.microsoft.com/office/powerpoint/2010/main" val="70155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Agencies, CD and Treasuries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30</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ontent Placeholder 2">
            <a:extLst>
              <a:ext uri="{FF2B5EF4-FFF2-40B4-BE49-F238E27FC236}">
                <a16:creationId xmlns:a16="http://schemas.microsoft.com/office/drawing/2014/main" id="{4DD20B7C-3D58-CC34-1735-206E52C019B1}"/>
              </a:ext>
            </a:extLst>
          </p:cNvPr>
          <p:cNvSpPr txBox="1">
            <a:spLocks/>
          </p:cNvSpPr>
          <p:nvPr/>
        </p:nvSpPr>
        <p:spPr>
          <a:xfrm>
            <a:off x="253105" y="1023445"/>
            <a:ext cx="11685789" cy="530994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DF853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a:spcBef>
                <a:spcPts val="0"/>
              </a:spcBef>
              <a:spcAft>
                <a:spcPts val="0"/>
              </a:spcAft>
              <a:buClr>
                <a:schemeClr val="accent2"/>
              </a:buClr>
              <a:buNone/>
            </a:pPr>
            <a:r>
              <a:rPr lang="en-US" sz="2400" b="1" u="sng" dirty="0">
                <a:solidFill>
                  <a:schemeClr val="accent1"/>
                </a:solidFill>
                <a:effectLst/>
                <a:ea typeface="Calibri" panose="020F0502020204030204" pitchFamily="34" charset="0"/>
                <a:cs typeface="Times New Roman" panose="02020603050405020304" pitchFamily="18" charset="0"/>
              </a:rPr>
              <a:t>Agencies, CDs and Treasuries</a:t>
            </a:r>
          </a:p>
          <a:p>
            <a:pPr marL="0" marR="0" lvl="0" indent="0" algn="just">
              <a:spcBef>
                <a:spcPts val="0"/>
              </a:spcBef>
              <a:spcAft>
                <a:spcPts val="0"/>
              </a:spcAft>
              <a:buClr>
                <a:schemeClr val="accent2"/>
              </a:buClr>
              <a:buNone/>
            </a:pPr>
            <a:endParaRPr lang="en-US" sz="1800" b="1" u="sng" dirty="0">
              <a:solidFill>
                <a:schemeClr val="accent1"/>
              </a:solidFill>
              <a:effectLst/>
              <a:ea typeface="Calibri" panose="020F0502020204030204" pitchFamily="34" charset="0"/>
              <a:cs typeface="Times New Roman" panose="02020603050405020304" pitchFamily="18" charset="0"/>
            </a:endParaRPr>
          </a:p>
          <a:p>
            <a:pPr marR="0" lvl="0" algn="l">
              <a:spcBef>
                <a:spcPts val="0"/>
              </a:spcBef>
              <a:spcAft>
                <a:spcPts val="300"/>
              </a:spcAft>
              <a:buClr>
                <a:schemeClr val="accent2"/>
              </a:buClr>
              <a:buSzPct val="100000"/>
            </a:pPr>
            <a:r>
              <a:rPr lang="en-US" sz="1800" b="0" dirty="0">
                <a:solidFill>
                  <a:schemeClr val="tx1"/>
                </a:solidFill>
                <a:effectLst/>
                <a:ea typeface="Times New Roman" panose="02020603050405020304" pitchFamily="18" charset="0"/>
                <a:cs typeface="Times New Roman" panose="02020603050405020304" pitchFamily="18" charset="0"/>
              </a:rPr>
              <a:t>With bullet spreads through their longer-term averages and the continued yield curve inversion, </a:t>
            </a:r>
            <a:r>
              <a:rPr lang="en-US" sz="1800" dirty="0">
                <a:solidFill>
                  <a:schemeClr val="accent1"/>
                </a:solidFill>
                <a:effectLst/>
                <a:ea typeface="Times New Roman" panose="02020603050405020304" pitchFamily="18" charset="0"/>
                <a:cs typeface="Times New Roman" panose="02020603050405020304" pitchFamily="18" charset="0"/>
              </a:rPr>
              <a:t>we recommend laddering heavily discounted 3- to 5-year maturity callables as excellent late-cycle bullet alternatives</a:t>
            </a:r>
            <a:r>
              <a:rPr lang="en-US" sz="1800" b="0" dirty="0">
                <a:solidFill>
                  <a:schemeClr val="tx1"/>
                </a:solidFill>
                <a:effectLst/>
                <a:ea typeface="Times New Roman" panose="02020603050405020304" pitchFamily="18" charset="0"/>
                <a:cs typeface="Times New Roman" panose="02020603050405020304" pitchFamily="18" charset="0"/>
              </a:rPr>
              <a:t>. Avoid purchasing bullets with little to no spread vs like-maturity USTs.</a:t>
            </a:r>
          </a:p>
          <a:p>
            <a:pPr marR="0" lvl="0" algn="l">
              <a:spcBef>
                <a:spcPts val="0"/>
              </a:spcBef>
              <a:spcAft>
                <a:spcPts val="300"/>
              </a:spcAft>
              <a:buClr>
                <a:schemeClr val="accent2"/>
              </a:buClr>
              <a:buSzPct val="100000"/>
            </a:pPr>
            <a:endParaRPr lang="en-US" sz="18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r>
              <a:rPr lang="en-US" sz="1800" b="0" dirty="0">
                <a:solidFill>
                  <a:schemeClr val="tx1"/>
                </a:solidFill>
                <a:effectLst/>
                <a:ea typeface="Times New Roman" panose="02020603050405020304" pitchFamily="18" charset="0"/>
                <a:cs typeface="Times New Roman" panose="02020603050405020304" pitchFamily="18" charset="0"/>
              </a:rPr>
              <a:t>When available, look to add heavily discounted 3- to 5-year step-ups with back-end bullet options (one-time and canary calls) which will provide either a yield kick if called or lock-in late cycle yields and roll down the curve with significant spread over like-maturity bullets.</a:t>
            </a:r>
          </a:p>
          <a:p>
            <a:pPr marR="0" lvl="0" algn="l">
              <a:spcBef>
                <a:spcPts val="0"/>
              </a:spcBef>
              <a:spcAft>
                <a:spcPts val="300"/>
              </a:spcAft>
              <a:buClr>
                <a:schemeClr val="accent2"/>
              </a:buClr>
              <a:buSzPct val="100000"/>
            </a:pPr>
            <a:endParaRPr lang="en-US" sz="18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r>
              <a:rPr lang="en-US" sz="1800" b="0" dirty="0">
                <a:solidFill>
                  <a:schemeClr val="tx1"/>
                </a:solidFill>
                <a:effectLst/>
                <a:ea typeface="Times New Roman" panose="02020603050405020304" pitchFamily="18" charset="0"/>
                <a:cs typeface="Times New Roman" panose="02020603050405020304" pitchFamily="18" charset="0"/>
              </a:rPr>
              <a:t>Look for opportunities to sell short maturities and deploy the proceeds on the intermediate and longer end of the curve.</a:t>
            </a:r>
          </a:p>
          <a:p>
            <a:pPr marR="0" lvl="0" algn="l">
              <a:spcBef>
                <a:spcPts val="0"/>
              </a:spcBef>
              <a:spcAft>
                <a:spcPts val="300"/>
              </a:spcAft>
              <a:buClr>
                <a:schemeClr val="accent2"/>
              </a:buClr>
              <a:buSzPct val="100000"/>
            </a:pPr>
            <a:endParaRPr lang="en-US" sz="18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r>
              <a:rPr lang="en-US" sz="1800" b="0" dirty="0">
                <a:solidFill>
                  <a:schemeClr val="tx1"/>
                </a:solidFill>
                <a:effectLst/>
                <a:ea typeface="Times New Roman" panose="02020603050405020304" pitchFamily="18" charset="0"/>
                <a:cs typeface="Times New Roman" panose="02020603050405020304" pitchFamily="18" charset="0"/>
              </a:rPr>
              <a:t>New CD issuers (rare names) are coming to market as additional funding resources are still being explored.</a:t>
            </a:r>
          </a:p>
          <a:p>
            <a:pPr marR="0" lvl="0" algn="l">
              <a:spcBef>
                <a:spcPts val="0"/>
              </a:spcBef>
              <a:spcAft>
                <a:spcPts val="300"/>
              </a:spcAft>
              <a:buClr>
                <a:schemeClr val="accent2"/>
              </a:buClr>
              <a:buSzPct val="100000"/>
            </a:pPr>
            <a:endParaRPr lang="en-US" sz="18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r>
              <a:rPr lang="en-US" sz="1800" b="0" dirty="0">
                <a:solidFill>
                  <a:schemeClr val="tx1"/>
                </a:solidFill>
                <a:effectLst/>
                <a:ea typeface="Times New Roman" panose="02020603050405020304" pitchFamily="18" charset="0"/>
                <a:cs typeface="Times New Roman" panose="02020603050405020304" pitchFamily="18" charset="0"/>
              </a:rPr>
              <a:t>Prefer CD bullets over callables due to late cycle but picking up a few longer callable CDs could add some pick-up in income.</a:t>
            </a:r>
          </a:p>
          <a:p>
            <a:pPr marR="0" lvl="0" algn="l">
              <a:spcBef>
                <a:spcPts val="0"/>
              </a:spcBef>
              <a:spcAft>
                <a:spcPts val="300"/>
              </a:spcAft>
              <a:buClr>
                <a:schemeClr val="accent2"/>
              </a:buClr>
              <a:buSzPct val="100000"/>
            </a:pPr>
            <a:endParaRPr lang="en-US" sz="18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r>
              <a:rPr lang="en-US" sz="1800" b="0" dirty="0">
                <a:solidFill>
                  <a:schemeClr val="tx1"/>
                </a:solidFill>
                <a:effectLst/>
                <a:ea typeface="Times New Roman" panose="02020603050405020304" pitchFamily="18" charset="0"/>
                <a:cs typeface="Times New Roman" panose="02020603050405020304" pitchFamily="18" charset="0"/>
              </a:rPr>
              <a:t>Focus CD purchases in 2-5 year bullets, and some 3-5 year callables that offer the best call protection.</a:t>
            </a:r>
          </a:p>
          <a:p>
            <a:pPr>
              <a:buClr>
                <a:schemeClr val="accent1"/>
              </a:buClr>
            </a:pPr>
            <a:endParaRPr lang="en-US" sz="800" dirty="0"/>
          </a:p>
          <a:p>
            <a:pPr marL="742950" lvl="1" indent="-285750">
              <a:lnSpc>
                <a:spcPct val="100000"/>
              </a:lnSpc>
              <a:spcBef>
                <a:spcPct val="20000"/>
              </a:spcBef>
              <a:buFont typeface="Courier New" pitchFamily="49" charset="0"/>
              <a:buChar char="o"/>
              <a:defRPr/>
            </a:pPr>
            <a:endParaRPr lang="en-US" sz="700" dirty="0">
              <a:solidFill>
                <a:prstClr val="black">
                  <a:lumMod val="75000"/>
                  <a:lumOff val="25000"/>
                </a:prstClr>
              </a:solidFill>
            </a:endParaRPr>
          </a:p>
        </p:txBody>
      </p:sp>
      <p:sp>
        <p:nvSpPr>
          <p:cNvPr id="9" name="TextBox 8">
            <a:extLst>
              <a:ext uri="{FF2B5EF4-FFF2-40B4-BE49-F238E27FC236}">
                <a16:creationId xmlns:a16="http://schemas.microsoft.com/office/drawing/2014/main" id="{AFCE977C-0B01-8519-0FFB-98AB43D8C5EB}"/>
              </a:ext>
            </a:extLst>
          </p:cNvPr>
          <p:cNvSpPr txBox="1"/>
          <p:nvPr/>
        </p:nvSpPr>
        <p:spPr>
          <a:xfrm>
            <a:off x="97174" y="6489392"/>
            <a:ext cx="11997649" cy="338554"/>
          </a:xfrm>
          <a:prstGeom prst="rect">
            <a:avLst/>
          </a:prstGeom>
          <a:noFill/>
          <a:ln>
            <a:noFill/>
          </a:ln>
        </p:spPr>
        <p:txBody>
          <a:bodyPr wrap="square" lIns="0" rIns="0" rtlCol="0">
            <a:spAutoFit/>
          </a:bodyPr>
          <a:lstStyle/>
          <a:p>
            <a:pPr algn="ctr">
              <a:buClr>
                <a:schemeClr val="accent6"/>
              </a:buClr>
            </a:pPr>
            <a:r>
              <a:rPr lang="en-US" sz="1600" b="1" dirty="0">
                <a:solidFill>
                  <a:schemeClr val="accent6"/>
                </a:solidFill>
              </a:rPr>
              <a:t>*Investment strategies subject to state statutes, policy and portfolio objectives</a:t>
            </a:r>
            <a:endParaRPr lang="en-US" sz="1600" b="1" dirty="0">
              <a:solidFill>
                <a:schemeClr val="accent1"/>
              </a:solidFill>
            </a:endParaRPr>
          </a:p>
        </p:txBody>
      </p:sp>
    </p:spTree>
    <p:extLst>
      <p:ext uri="{BB962C8B-B14F-4D97-AF65-F5344CB8AC3E}">
        <p14:creationId xmlns:p14="http://schemas.microsoft.com/office/powerpoint/2010/main" val="241979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fade">
                                      <p:cBhvr>
                                        <p:cTn id="32" dur="500"/>
                                        <p:tgtEl>
                                          <p:spTgt spid="8">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animEffect transition="in" filter="fade">
                                      <p:cBhvr>
                                        <p:cTn id="37" dur="500"/>
                                        <p:tgtEl>
                                          <p:spTgt spid="8">
                                            <p:txEl>
                                              <p:pRg st="12" end="12"/>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Municipals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31</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ontent Placeholder 2">
            <a:extLst>
              <a:ext uri="{FF2B5EF4-FFF2-40B4-BE49-F238E27FC236}">
                <a16:creationId xmlns:a16="http://schemas.microsoft.com/office/drawing/2014/main" id="{68AEA960-4980-0397-860E-3EEBA3E1EC91}"/>
              </a:ext>
            </a:extLst>
          </p:cNvPr>
          <p:cNvSpPr txBox="1">
            <a:spLocks/>
          </p:cNvSpPr>
          <p:nvPr/>
        </p:nvSpPr>
        <p:spPr>
          <a:xfrm>
            <a:off x="253105" y="1023445"/>
            <a:ext cx="11685789" cy="530994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DF853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solidFill>
                  <a:schemeClr val="accent1"/>
                </a:solidFill>
              </a:rPr>
              <a:t>Municipals</a:t>
            </a:r>
          </a:p>
          <a:p>
            <a:pPr marL="0" indent="0">
              <a:buNone/>
            </a:pPr>
            <a:endParaRPr lang="en-US" sz="1000" b="1" u="sng" dirty="0">
              <a:solidFill>
                <a:schemeClr val="accent1"/>
              </a:solidFill>
            </a:endParaRPr>
          </a:p>
          <a:p>
            <a:pPr>
              <a:spcBef>
                <a:spcPts val="0"/>
              </a:spcBef>
              <a:spcAft>
                <a:spcPts val="300"/>
              </a:spcAft>
              <a:buClr>
                <a:schemeClr val="accent2"/>
              </a:buClr>
              <a:buSzPct val="100000"/>
            </a:pPr>
            <a:r>
              <a:rPr lang="en-US" sz="1800" b="0" dirty="0">
                <a:solidFill>
                  <a:schemeClr val="tx1"/>
                </a:solidFill>
                <a:cs typeface="Times New Roman" panose="02020603050405020304" pitchFamily="18" charset="0"/>
              </a:rPr>
              <a:t>Focus taxable municipal purchases on the long end with higher coupons to reduce price volatility.</a:t>
            </a:r>
          </a:p>
          <a:p>
            <a:pPr>
              <a:spcBef>
                <a:spcPts val="0"/>
              </a:spcBef>
              <a:spcAft>
                <a:spcPts val="300"/>
              </a:spcAft>
              <a:buClr>
                <a:schemeClr val="accent2"/>
              </a:buClr>
              <a:buSzPct val="100000"/>
            </a:pPr>
            <a:endParaRPr lang="en-US" sz="900" b="0" dirty="0">
              <a:solidFill>
                <a:schemeClr val="tx1"/>
              </a:solidFill>
              <a:cs typeface="Times New Roman" panose="02020603050405020304" pitchFamily="18" charset="0"/>
            </a:endParaRPr>
          </a:p>
          <a:p>
            <a:pPr>
              <a:spcBef>
                <a:spcPts val="0"/>
              </a:spcBef>
              <a:spcAft>
                <a:spcPts val="300"/>
              </a:spcAft>
              <a:buClr>
                <a:schemeClr val="accent2"/>
              </a:buClr>
              <a:buSzPct val="100000"/>
            </a:pPr>
            <a:r>
              <a:rPr lang="en-US" sz="1800" b="0" dirty="0">
                <a:solidFill>
                  <a:schemeClr val="tx1"/>
                </a:solidFill>
                <a:cs typeface="Times New Roman" panose="02020603050405020304" pitchFamily="18" charset="0"/>
              </a:rPr>
              <a:t>Use taxable municipals as agency alternatives with AA/AAA credits to support them</a:t>
            </a:r>
          </a:p>
          <a:p>
            <a:pPr marL="0" indent="0">
              <a:spcBef>
                <a:spcPts val="0"/>
              </a:spcBef>
              <a:spcAft>
                <a:spcPts val="300"/>
              </a:spcAft>
              <a:buClr>
                <a:schemeClr val="accent2"/>
              </a:buClr>
              <a:buSzPct val="100000"/>
              <a:buNone/>
            </a:pPr>
            <a:endParaRPr lang="en-US" sz="900" b="0" dirty="0">
              <a:solidFill>
                <a:schemeClr val="tx1"/>
              </a:solidFill>
              <a:cs typeface="Times New Roman" panose="02020603050405020304" pitchFamily="18" charset="0"/>
            </a:endParaRPr>
          </a:p>
          <a:p>
            <a:pPr>
              <a:spcBef>
                <a:spcPts val="0"/>
              </a:spcBef>
              <a:spcAft>
                <a:spcPts val="300"/>
              </a:spcAft>
              <a:buClr>
                <a:schemeClr val="accent2"/>
              </a:buClr>
              <a:buSzPct val="100000"/>
            </a:pPr>
            <a:r>
              <a:rPr lang="en-US" sz="1800" b="0" dirty="0">
                <a:solidFill>
                  <a:schemeClr val="tx1"/>
                </a:solidFill>
                <a:cs typeface="Times New Roman" panose="02020603050405020304" pitchFamily="18" charset="0"/>
              </a:rPr>
              <a:t>The municipality should make an extensive effort to analyze and monitor the credit metrics of municipal holdings. The municipality will buy insured bonds with A or better underlying ratings or AA rated without insurance.</a:t>
            </a:r>
          </a:p>
          <a:p>
            <a:pPr>
              <a:spcBef>
                <a:spcPts val="0"/>
              </a:spcBef>
              <a:spcAft>
                <a:spcPts val="300"/>
              </a:spcAft>
              <a:buClr>
                <a:schemeClr val="accent2"/>
              </a:buClr>
              <a:buSzPct val="100000"/>
            </a:pPr>
            <a:endParaRPr lang="en-US" sz="900" b="0" dirty="0">
              <a:solidFill>
                <a:schemeClr val="tx1"/>
              </a:solidFill>
              <a:cs typeface="Times New Roman" panose="02020603050405020304" pitchFamily="18" charset="0"/>
            </a:endParaRPr>
          </a:p>
          <a:p>
            <a:pPr>
              <a:spcBef>
                <a:spcPts val="0"/>
              </a:spcBef>
              <a:spcAft>
                <a:spcPts val="300"/>
              </a:spcAft>
              <a:buClr>
                <a:schemeClr val="accent2"/>
              </a:buClr>
              <a:buSzPct val="100000"/>
            </a:pPr>
            <a:endParaRPr lang="en-US" sz="900" b="0" dirty="0">
              <a:solidFill>
                <a:schemeClr val="tx1"/>
              </a:solidFill>
              <a:cs typeface="Times New Roman" panose="02020603050405020304" pitchFamily="18" charset="0"/>
            </a:endParaRPr>
          </a:p>
        </p:txBody>
      </p:sp>
      <p:sp>
        <p:nvSpPr>
          <p:cNvPr id="9" name="TextBox 8">
            <a:extLst>
              <a:ext uri="{FF2B5EF4-FFF2-40B4-BE49-F238E27FC236}">
                <a16:creationId xmlns:a16="http://schemas.microsoft.com/office/drawing/2014/main" id="{71598AAF-B45D-862B-B1BD-EA454EEC66F2}"/>
              </a:ext>
            </a:extLst>
          </p:cNvPr>
          <p:cNvSpPr txBox="1"/>
          <p:nvPr/>
        </p:nvSpPr>
        <p:spPr>
          <a:xfrm>
            <a:off x="97174" y="6489392"/>
            <a:ext cx="11997649" cy="338554"/>
          </a:xfrm>
          <a:prstGeom prst="rect">
            <a:avLst/>
          </a:prstGeom>
          <a:noFill/>
          <a:ln>
            <a:noFill/>
          </a:ln>
        </p:spPr>
        <p:txBody>
          <a:bodyPr wrap="square" lIns="0" rIns="0" rtlCol="0">
            <a:spAutoFit/>
          </a:bodyPr>
          <a:lstStyle/>
          <a:p>
            <a:pPr algn="ctr">
              <a:buClr>
                <a:schemeClr val="accent6"/>
              </a:buClr>
            </a:pPr>
            <a:r>
              <a:rPr lang="en-US" sz="1600" b="1" dirty="0">
                <a:solidFill>
                  <a:schemeClr val="accent6"/>
                </a:solidFill>
              </a:rPr>
              <a:t>*Investment strategies subject to state statutes, policy and portfolio objectives</a:t>
            </a:r>
            <a:endParaRPr lang="en-US" sz="1600" b="1" dirty="0">
              <a:solidFill>
                <a:schemeClr val="accent1"/>
              </a:solidFill>
            </a:endParaRPr>
          </a:p>
        </p:txBody>
      </p:sp>
    </p:spTree>
    <p:extLst>
      <p:ext uri="{BB962C8B-B14F-4D97-AF65-F5344CB8AC3E}">
        <p14:creationId xmlns:p14="http://schemas.microsoft.com/office/powerpoint/2010/main" val="98673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Mortgage Backed Securities (MBS)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32</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ontent Placeholder 2">
            <a:extLst>
              <a:ext uri="{FF2B5EF4-FFF2-40B4-BE49-F238E27FC236}">
                <a16:creationId xmlns:a16="http://schemas.microsoft.com/office/drawing/2014/main" id="{D4907D69-FE71-F0A3-B788-693E0BCE00BA}"/>
              </a:ext>
            </a:extLst>
          </p:cNvPr>
          <p:cNvSpPr txBox="1">
            <a:spLocks/>
          </p:cNvSpPr>
          <p:nvPr/>
        </p:nvSpPr>
        <p:spPr>
          <a:xfrm>
            <a:off x="253105" y="1023445"/>
            <a:ext cx="11685789" cy="530994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DF853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a:spcBef>
                <a:spcPts val="0"/>
              </a:spcBef>
              <a:spcAft>
                <a:spcPts val="0"/>
              </a:spcAft>
              <a:buClr>
                <a:schemeClr val="accent2"/>
              </a:buClr>
              <a:buNone/>
            </a:pPr>
            <a:r>
              <a:rPr lang="en-US" sz="2400" b="1" u="sng" dirty="0">
                <a:solidFill>
                  <a:schemeClr val="accent1"/>
                </a:solidFill>
                <a:effectLst/>
                <a:ea typeface="Calibri" panose="020F0502020204030204" pitchFamily="34" charset="0"/>
                <a:cs typeface="Times New Roman" panose="02020603050405020304" pitchFamily="18" charset="0"/>
              </a:rPr>
              <a:t>MBS</a:t>
            </a:r>
          </a:p>
          <a:p>
            <a:pPr marL="0" marR="0" lvl="0" indent="0" algn="just">
              <a:spcBef>
                <a:spcPts val="0"/>
              </a:spcBef>
              <a:spcAft>
                <a:spcPts val="0"/>
              </a:spcAft>
              <a:buClr>
                <a:schemeClr val="accent2"/>
              </a:buClr>
              <a:buNone/>
            </a:pPr>
            <a:endParaRPr lang="en-US" sz="1600" b="1" u="sng" dirty="0">
              <a:solidFill>
                <a:schemeClr val="accent1"/>
              </a:solidFill>
              <a:effectLst/>
              <a:ea typeface="Calibri" panose="020F0502020204030204" pitchFamily="34" charset="0"/>
              <a:cs typeface="Times New Roman" panose="02020603050405020304" pitchFamily="18" charset="0"/>
            </a:endParaRPr>
          </a:p>
          <a:p>
            <a:pPr marR="0" lvl="0" algn="l">
              <a:spcBef>
                <a:spcPts val="0"/>
              </a:spcBef>
              <a:spcAft>
                <a:spcPts val="300"/>
              </a:spcAft>
              <a:buClr>
                <a:schemeClr val="accent2"/>
              </a:buClr>
              <a:buSzPct val="100000"/>
            </a:pPr>
            <a:r>
              <a:rPr lang="en-US" sz="1600" b="0" dirty="0">
                <a:solidFill>
                  <a:schemeClr val="tx1"/>
                </a:solidFill>
                <a:effectLst/>
                <a:ea typeface="Times New Roman" panose="02020603050405020304" pitchFamily="18" charset="0"/>
                <a:cs typeface="Times New Roman" panose="02020603050405020304" pitchFamily="18" charset="0"/>
              </a:rPr>
              <a:t>The fluctuations in interest rates over the past two quarters emphasize </a:t>
            </a:r>
            <a:r>
              <a:rPr lang="en-US" sz="1600" dirty="0">
                <a:solidFill>
                  <a:schemeClr val="accent1"/>
                </a:solidFill>
                <a:effectLst/>
                <a:ea typeface="Times New Roman" panose="02020603050405020304" pitchFamily="18" charset="0"/>
                <a:cs typeface="Times New Roman" panose="02020603050405020304" pitchFamily="18" charset="0"/>
              </a:rPr>
              <a:t>our primary focus on investing in MBS pools with stable and consistent cashflow characteristics.</a:t>
            </a:r>
            <a:endParaRPr lang="en-US" sz="16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endParaRPr lang="en-US" sz="14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r>
              <a:rPr lang="en-US" sz="1600" b="0" dirty="0">
                <a:solidFill>
                  <a:schemeClr val="tx1"/>
                </a:solidFill>
                <a:effectLst/>
                <a:ea typeface="Times New Roman" panose="02020603050405020304" pitchFamily="18" charset="0"/>
                <a:cs typeface="Times New Roman" panose="02020603050405020304" pitchFamily="18" charset="0"/>
              </a:rPr>
              <a:t>Our core MBS holdings will remain in shorter weighted average maturity pools offering higher scheduled principal payments and reduced refinancing risk, while new purchases will be guided by relative value and outlook on rates.</a:t>
            </a:r>
          </a:p>
          <a:p>
            <a:pPr marR="0" lvl="0" algn="l">
              <a:spcBef>
                <a:spcPts val="0"/>
              </a:spcBef>
              <a:spcAft>
                <a:spcPts val="300"/>
              </a:spcAft>
              <a:buClr>
                <a:schemeClr val="accent2"/>
              </a:buClr>
              <a:buSzPct val="100000"/>
            </a:pPr>
            <a:endParaRPr lang="en-US" sz="1400" b="0" dirty="0">
              <a:solidFill>
                <a:schemeClr val="tx1"/>
              </a:solidFill>
              <a:effectLst/>
              <a:ea typeface="Times New Roman" panose="02020603050405020304" pitchFamily="18" charset="0"/>
              <a:cs typeface="Times New Roman" panose="02020603050405020304" pitchFamily="18" charset="0"/>
            </a:endParaRPr>
          </a:p>
          <a:p>
            <a:pPr>
              <a:spcBef>
                <a:spcPts val="0"/>
              </a:spcBef>
              <a:spcAft>
                <a:spcPts val="300"/>
              </a:spcAft>
              <a:buClr>
                <a:schemeClr val="accent2"/>
              </a:buClr>
              <a:buSzPct val="100000"/>
            </a:pPr>
            <a:r>
              <a:rPr lang="en-US" sz="1600" b="0" dirty="0">
                <a:solidFill>
                  <a:schemeClr val="tx1"/>
                </a:solidFill>
                <a:effectLst/>
                <a:ea typeface="Times New Roman" panose="02020603050405020304" pitchFamily="18" charset="0"/>
                <a:cs typeface="Times New Roman" panose="02020603050405020304" pitchFamily="18" charset="0"/>
              </a:rPr>
              <a:t>As such, </a:t>
            </a:r>
            <a:r>
              <a:rPr lang="en-US" sz="1600" dirty="0">
                <a:solidFill>
                  <a:schemeClr val="accent1"/>
                </a:solidFill>
                <a:effectLst/>
                <a:ea typeface="Times New Roman" panose="02020603050405020304" pitchFamily="18" charset="0"/>
                <a:cs typeface="Times New Roman" panose="02020603050405020304" pitchFamily="18" charset="0"/>
              </a:rPr>
              <a:t>we will prioritize purchasing seasoned discount MBS pools with features that provide prepayment protection.</a:t>
            </a:r>
            <a:r>
              <a:rPr lang="en-US" sz="1600" b="0" dirty="0">
                <a:solidFill>
                  <a:schemeClr val="tx1"/>
                </a:solidFill>
                <a:effectLst/>
                <a:ea typeface="Times New Roman" panose="02020603050405020304" pitchFamily="18" charset="0"/>
                <a:cs typeface="Times New Roman" panose="02020603050405020304" pitchFamily="18" charset="0"/>
              </a:rPr>
              <a:t> </a:t>
            </a:r>
            <a:r>
              <a:rPr lang="en-US" sz="1600" b="0" dirty="0">
                <a:solidFill>
                  <a:schemeClr val="tx1"/>
                </a:solidFill>
                <a:ea typeface="Times New Roman" panose="02020603050405020304" pitchFamily="18" charset="0"/>
                <a:cs typeface="Times New Roman" panose="02020603050405020304" pitchFamily="18" charset="0"/>
              </a:rPr>
              <a:t>These features include lower loan balances, retail origination, bank servicers, states with high refinancing costs (NY, TX, FL), higher percentages of cash-out refinances, lower weighted avg. coupons (WAC), lower FICO scores, and higher spreads at origination (SATO)</a:t>
            </a:r>
            <a:endParaRPr lang="en-US" sz="16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endParaRPr lang="en-US" sz="14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r>
              <a:rPr lang="en-US" sz="1600" b="0" dirty="0">
                <a:solidFill>
                  <a:schemeClr val="tx1"/>
                </a:solidFill>
                <a:effectLst/>
                <a:ea typeface="Times New Roman" panose="02020603050405020304" pitchFamily="18" charset="0"/>
                <a:cs typeface="Times New Roman" panose="02020603050405020304" pitchFamily="18" charset="0"/>
              </a:rPr>
              <a:t>We will aim to add pools with more positive convexity. Specifically, </a:t>
            </a:r>
            <a:r>
              <a:rPr lang="en-US" sz="1600" dirty="0">
                <a:solidFill>
                  <a:schemeClr val="accent1"/>
                </a:solidFill>
                <a:cs typeface="Times New Roman" panose="02020603050405020304" pitchFamily="18" charset="0"/>
              </a:rPr>
              <a:t>lower-coupon, deep-discount pools that will not accelerate paydowns significantly if rates fall. Recently the best value has been found in moderate-to-very seasoned 30yr MBS pools with 2.5-4.5 coupons.</a:t>
            </a:r>
          </a:p>
          <a:p>
            <a:pPr marR="0" lvl="0" algn="l">
              <a:spcBef>
                <a:spcPts val="0"/>
              </a:spcBef>
              <a:spcAft>
                <a:spcPts val="300"/>
              </a:spcAft>
              <a:buClr>
                <a:schemeClr val="accent2"/>
              </a:buClr>
              <a:buSzPct val="100000"/>
            </a:pPr>
            <a:endParaRPr lang="en-US" sz="14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r>
              <a:rPr lang="en-US" sz="1600" dirty="0">
                <a:solidFill>
                  <a:schemeClr val="accent1"/>
                </a:solidFill>
                <a:cs typeface="Times New Roman" panose="02020603050405020304" pitchFamily="18" charset="0"/>
              </a:rPr>
              <a:t>We will also consider pools with re-performing, modified, and other credit-constrained borrower loans, as they will be less rate-sensitive and thus less able to refinance if rates fall and also offer some extension protection through buyouts due to re-delinquencies.</a:t>
            </a:r>
          </a:p>
          <a:p>
            <a:pPr marR="0" lvl="0" algn="l">
              <a:spcBef>
                <a:spcPts val="0"/>
              </a:spcBef>
              <a:spcAft>
                <a:spcPts val="300"/>
              </a:spcAft>
              <a:buClr>
                <a:schemeClr val="accent2"/>
              </a:buClr>
              <a:buSzPct val="100000"/>
            </a:pPr>
            <a:endParaRPr lang="en-US" sz="14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r>
              <a:rPr lang="en-US" sz="1600" b="0" dirty="0">
                <a:solidFill>
                  <a:schemeClr val="tx1"/>
                </a:solidFill>
                <a:cs typeface="Times New Roman" panose="02020603050405020304" pitchFamily="18" charset="0"/>
              </a:rPr>
              <a:t>We will continue to be very selective with new production current coupon MBS, as these loans may exhibit very high-rate sensitivity, leading to unwanted cash flow volatility and negative convexity.</a:t>
            </a:r>
            <a:endParaRPr lang="en-US" sz="700" dirty="0"/>
          </a:p>
          <a:p>
            <a:pPr marL="742950" lvl="1" indent="-285750">
              <a:lnSpc>
                <a:spcPct val="100000"/>
              </a:lnSpc>
              <a:spcBef>
                <a:spcPct val="20000"/>
              </a:spcBef>
              <a:buFont typeface="Courier New" pitchFamily="49" charset="0"/>
              <a:buChar char="o"/>
              <a:defRPr/>
            </a:pPr>
            <a:endParaRPr lang="en-US" sz="700" dirty="0">
              <a:solidFill>
                <a:prstClr val="black">
                  <a:lumMod val="75000"/>
                  <a:lumOff val="25000"/>
                </a:prstClr>
              </a:solidFill>
            </a:endParaRPr>
          </a:p>
        </p:txBody>
      </p:sp>
      <p:sp>
        <p:nvSpPr>
          <p:cNvPr id="9" name="TextBox 8">
            <a:extLst>
              <a:ext uri="{FF2B5EF4-FFF2-40B4-BE49-F238E27FC236}">
                <a16:creationId xmlns:a16="http://schemas.microsoft.com/office/drawing/2014/main" id="{AE9BB7BA-5E29-948C-AECD-4BE990CCD57C}"/>
              </a:ext>
            </a:extLst>
          </p:cNvPr>
          <p:cNvSpPr txBox="1"/>
          <p:nvPr/>
        </p:nvSpPr>
        <p:spPr>
          <a:xfrm>
            <a:off x="97174" y="6489392"/>
            <a:ext cx="11997649" cy="338554"/>
          </a:xfrm>
          <a:prstGeom prst="rect">
            <a:avLst/>
          </a:prstGeom>
          <a:noFill/>
          <a:ln>
            <a:noFill/>
          </a:ln>
        </p:spPr>
        <p:txBody>
          <a:bodyPr wrap="square" lIns="0" rIns="0" rtlCol="0">
            <a:spAutoFit/>
          </a:bodyPr>
          <a:lstStyle/>
          <a:p>
            <a:pPr algn="ctr">
              <a:buClr>
                <a:schemeClr val="accent6"/>
              </a:buClr>
            </a:pPr>
            <a:r>
              <a:rPr lang="en-US" sz="1600" b="1" dirty="0">
                <a:solidFill>
                  <a:schemeClr val="accent6"/>
                </a:solidFill>
              </a:rPr>
              <a:t>*Investment strategies subject to state statutes, policy and portfolio objectives</a:t>
            </a:r>
            <a:endParaRPr lang="en-US" sz="1600" b="1" dirty="0">
              <a:solidFill>
                <a:schemeClr val="accent1"/>
              </a:solidFill>
            </a:endParaRPr>
          </a:p>
        </p:txBody>
      </p:sp>
    </p:spTree>
    <p:extLst>
      <p:ext uri="{BB962C8B-B14F-4D97-AF65-F5344CB8AC3E}">
        <p14:creationId xmlns:p14="http://schemas.microsoft.com/office/powerpoint/2010/main" val="231861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fade">
                                      <p:cBhvr>
                                        <p:cTn id="32" dur="500"/>
                                        <p:tgtEl>
                                          <p:spTgt spid="8">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animEffect transition="in" filter="fade">
                                      <p:cBhvr>
                                        <p:cTn id="37" dur="500"/>
                                        <p:tgtEl>
                                          <p:spTgt spid="8">
                                            <p:txEl>
                                              <p:pRg st="12" end="12"/>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Collateralized Mortgage Obligations (CMO)</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33</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ontent Placeholder 2">
            <a:extLst>
              <a:ext uri="{FF2B5EF4-FFF2-40B4-BE49-F238E27FC236}">
                <a16:creationId xmlns:a16="http://schemas.microsoft.com/office/drawing/2014/main" id="{9AC178D0-00F0-A66D-ED9E-7B95C8E8F941}"/>
              </a:ext>
            </a:extLst>
          </p:cNvPr>
          <p:cNvSpPr txBox="1">
            <a:spLocks/>
          </p:cNvSpPr>
          <p:nvPr/>
        </p:nvSpPr>
        <p:spPr>
          <a:xfrm>
            <a:off x="253103" y="1021928"/>
            <a:ext cx="11685789" cy="530994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DF853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a:spcBef>
                <a:spcPts val="0"/>
              </a:spcBef>
              <a:spcAft>
                <a:spcPts val="0"/>
              </a:spcAft>
              <a:buClr>
                <a:schemeClr val="accent2"/>
              </a:buClr>
              <a:buNone/>
            </a:pPr>
            <a:r>
              <a:rPr lang="en-US" sz="2400" b="1" u="sng" dirty="0">
                <a:solidFill>
                  <a:schemeClr val="accent1"/>
                </a:solidFill>
                <a:effectLst/>
                <a:ea typeface="Calibri" panose="020F0502020204030204" pitchFamily="34" charset="0"/>
                <a:cs typeface="Times New Roman" panose="02020603050405020304" pitchFamily="18" charset="0"/>
              </a:rPr>
              <a:t>CMO</a:t>
            </a:r>
          </a:p>
          <a:p>
            <a:pPr marL="0" marR="0" lvl="0" indent="0" algn="just">
              <a:spcBef>
                <a:spcPts val="0"/>
              </a:spcBef>
              <a:spcAft>
                <a:spcPts val="0"/>
              </a:spcAft>
              <a:buClr>
                <a:schemeClr val="accent2"/>
              </a:buClr>
              <a:buNone/>
            </a:pPr>
            <a:endParaRPr lang="en-US" sz="1600" b="1" u="sng" dirty="0">
              <a:solidFill>
                <a:schemeClr val="accent1"/>
              </a:solidFill>
              <a:effectLst/>
              <a:ea typeface="Calibri" panose="020F0502020204030204" pitchFamily="34" charset="0"/>
              <a:cs typeface="Times New Roman" panose="02020603050405020304" pitchFamily="18" charset="0"/>
            </a:endParaRPr>
          </a:p>
          <a:p>
            <a:pPr marR="0" lvl="0" algn="l">
              <a:spcBef>
                <a:spcPts val="0"/>
              </a:spcBef>
              <a:spcAft>
                <a:spcPts val="300"/>
              </a:spcAft>
              <a:buClr>
                <a:schemeClr val="accent2"/>
              </a:buClr>
              <a:buSzPct val="100000"/>
            </a:pPr>
            <a:r>
              <a:rPr lang="en-US" sz="1600" dirty="0">
                <a:solidFill>
                  <a:schemeClr val="accent1"/>
                </a:solidFill>
                <a:effectLst/>
                <a:ea typeface="Times New Roman" panose="02020603050405020304" pitchFamily="18" charset="0"/>
                <a:cs typeface="Times New Roman" panose="02020603050405020304" pitchFamily="18" charset="0"/>
              </a:rPr>
              <a:t>Preferred CMO structures will be shore/intermediate average life (2-5yrs) that exhibit stable cash flow characteristics.</a:t>
            </a:r>
            <a:endParaRPr lang="en-US" sz="16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endParaRPr lang="en-US" sz="14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r>
              <a:rPr lang="en-US" sz="1600" dirty="0">
                <a:solidFill>
                  <a:schemeClr val="accent1"/>
                </a:solidFill>
                <a:cs typeface="Times New Roman" panose="02020603050405020304" pitchFamily="18" charset="0"/>
              </a:rPr>
              <a:t>Primary focus will be on lower coupon (2-5%) discount tranches off seasoned collateral and/or collateral stories that exhibit both extension and contraction protection as mentioned in MBS strategy.</a:t>
            </a:r>
          </a:p>
          <a:p>
            <a:pPr marR="0" lvl="0" algn="l">
              <a:spcBef>
                <a:spcPts val="0"/>
              </a:spcBef>
              <a:spcAft>
                <a:spcPts val="300"/>
              </a:spcAft>
              <a:buClr>
                <a:schemeClr val="accent2"/>
              </a:buClr>
              <a:buSzPct val="100000"/>
            </a:pPr>
            <a:endParaRPr lang="en-US" sz="1400" b="0" dirty="0">
              <a:solidFill>
                <a:schemeClr val="tx1"/>
              </a:solidFill>
              <a:effectLst/>
              <a:ea typeface="Times New Roman" panose="02020603050405020304" pitchFamily="18" charset="0"/>
              <a:cs typeface="Times New Roman" panose="02020603050405020304" pitchFamily="18" charset="0"/>
            </a:endParaRPr>
          </a:p>
          <a:p>
            <a:pPr>
              <a:spcBef>
                <a:spcPts val="0"/>
              </a:spcBef>
              <a:spcAft>
                <a:spcPts val="300"/>
              </a:spcAft>
              <a:buClr>
                <a:schemeClr val="accent2"/>
              </a:buClr>
              <a:buSzPct val="100000"/>
            </a:pPr>
            <a:r>
              <a:rPr lang="en-US" sz="1600" dirty="0">
                <a:solidFill>
                  <a:schemeClr val="accent1"/>
                </a:solidFill>
                <a:effectLst/>
                <a:ea typeface="Times New Roman" panose="02020603050405020304" pitchFamily="18" charset="0"/>
                <a:cs typeface="Times New Roman" panose="02020603050405020304" pitchFamily="18" charset="0"/>
              </a:rPr>
              <a:t>When available look to add seasoned deeply-discounted CMO’s that exhibit more positive convexity and total return potential.</a:t>
            </a:r>
            <a:endParaRPr lang="en-US" sz="16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endParaRPr lang="en-US" sz="14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r>
              <a:rPr lang="en-US" sz="1600" dirty="0">
                <a:solidFill>
                  <a:schemeClr val="accent1"/>
                </a:solidFill>
                <a:cs typeface="Times New Roman" panose="02020603050405020304" pitchFamily="18" charset="0"/>
              </a:rPr>
              <a:t>Special focus will be on adding CMO’s backed by 30yr GNMA collateral with structures similar to those mentioned above. </a:t>
            </a:r>
          </a:p>
          <a:p>
            <a:pPr marR="0" lvl="0" algn="l">
              <a:spcBef>
                <a:spcPts val="0"/>
              </a:spcBef>
              <a:spcAft>
                <a:spcPts val="300"/>
              </a:spcAft>
              <a:buClr>
                <a:schemeClr val="accent2"/>
              </a:buClr>
              <a:buSzPct val="100000"/>
            </a:pPr>
            <a:endParaRPr lang="en-US" sz="14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r>
              <a:rPr lang="en-US" sz="1600" b="0" dirty="0">
                <a:solidFill>
                  <a:schemeClr val="tx1"/>
                </a:solidFill>
                <a:cs typeface="Times New Roman" panose="02020603050405020304" pitchFamily="18" charset="0"/>
              </a:rPr>
              <a:t>Additionally, we will prioritize collateral such as re-performing loans, specific Housing Finance Authority programs, or lower loan balances with hurdles or higher refinancing costs, as they offer contraction protection.</a:t>
            </a:r>
          </a:p>
          <a:p>
            <a:pPr marR="0" lvl="0" algn="l">
              <a:spcBef>
                <a:spcPts val="0"/>
              </a:spcBef>
              <a:spcAft>
                <a:spcPts val="300"/>
              </a:spcAft>
              <a:buClr>
                <a:schemeClr val="accent2"/>
              </a:buClr>
              <a:buSzPct val="100000"/>
            </a:pPr>
            <a:endParaRPr lang="en-US" sz="14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r>
              <a:rPr lang="en-US" sz="1600" b="0" dirty="0">
                <a:solidFill>
                  <a:schemeClr val="tx1"/>
                </a:solidFill>
                <a:cs typeface="Times New Roman" panose="02020603050405020304" pitchFamily="18" charset="0"/>
              </a:rPr>
              <a:t>Another focus will be adding seasoned deep-discount senior trances of Freddie Mac Seasoned Loans Transaction Trusts (SLST) will have short stated maturities (10yrs from issuance) and currently offer attractive projected yields and some total return price appreciation potential with prepayment protection from the underlying re-performing loans.</a:t>
            </a:r>
            <a:endParaRPr lang="en-US" sz="700" dirty="0"/>
          </a:p>
          <a:p>
            <a:pPr marL="742950" lvl="1" indent="-285750">
              <a:lnSpc>
                <a:spcPct val="100000"/>
              </a:lnSpc>
              <a:spcBef>
                <a:spcPct val="20000"/>
              </a:spcBef>
              <a:buFont typeface="Courier New" pitchFamily="49" charset="0"/>
              <a:buChar char="o"/>
              <a:defRPr/>
            </a:pPr>
            <a:endParaRPr lang="en-US" sz="700" dirty="0">
              <a:solidFill>
                <a:prstClr val="black">
                  <a:lumMod val="75000"/>
                  <a:lumOff val="25000"/>
                </a:prstClr>
              </a:solidFill>
            </a:endParaRPr>
          </a:p>
        </p:txBody>
      </p:sp>
      <p:sp>
        <p:nvSpPr>
          <p:cNvPr id="9" name="TextBox 8">
            <a:extLst>
              <a:ext uri="{FF2B5EF4-FFF2-40B4-BE49-F238E27FC236}">
                <a16:creationId xmlns:a16="http://schemas.microsoft.com/office/drawing/2014/main" id="{276889D2-6BC2-D3A9-F7F0-DB8EB9103BF2}"/>
              </a:ext>
            </a:extLst>
          </p:cNvPr>
          <p:cNvSpPr txBox="1"/>
          <p:nvPr/>
        </p:nvSpPr>
        <p:spPr>
          <a:xfrm>
            <a:off x="97174" y="6489392"/>
            <a:ext cx="11997649" cy="338554"/>
          </a:xfrm>
          <a:prstGeom prst="rect">
            <a:avLst/>
          </a:prstGeom>
          <a:noFill/>
          <a:ln>
            <a:noFill/>
          </a:ln>
        </p:spPr>
        <p:txBody>
          <a:bodyPr wrap="square" lIns="0" rIns="0" rtlCol="0">
            <a:spAutoFit/>
          </a:bodyPr>
          <a:lstStyle/>
          <a:p>
            <a:pPr algn="ctr">
              <a:buClr>
                <a:schemeClr val="accent6"/>
              </a:buClr>
            </a:pPr>
            <a:r>
              <a:rPr lang="en-US" sz="1600" b="1" dirty="0">
                <a:solidFill>
                  <a:schemeClr val="accent6"/>
                </a:solidFill>
              </a:rPr>
              <a:t>*Investment strategies subject to state statutes, policy and portfolio objectives</a:t>
            </a:r>
            <a:endParaRPr lang="en-US" sz="1600" b="1" dirty="0">
              <a:solidFill>
                <a:schemeClr val="accent1"/>
              </a:solidFill>
            </a:endParaRPr>
          </a:p>
        </p:txBody>
      </p:sp>
    </p:spTree>
    <p:extLst>
      <p:ext uri="{BB962C8B-B14F-4D97-AF65-F5344CB8AC3E}">
        <p14:creationId xmlns:p14="http://schemas.microsoft.com/office/powerpoint/2010/main" val="143887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fade">
                                      <p:cBhvr>
                                        <p:cTn id="32" dur="500"/>
                                        <p:tgtEl>
                                          <p:spTgt spid="8">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animEffect transition="in" filter="fade">
                                      <p:cBhvr>
                                        <p:cTn id="37" dur="500"/>
                                        <p:tgtEl>
                                          <p:spTgt spid="8">
                                            <p:txEl>
                                              <p:pRg st="12" end="12"/>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Commercial Mortgage Securities (CMBS)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34</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ontent Placeholder 2">
            <a:extLst>
              <a:ext uri="{FF2B5EF4-FFF2-40B4-BE49-F238E27FC236}">
                <a16:creationId xmlns:a16="http://schemas.microsoft.com/office/drawing/2014/main" id="{9E462392-3A39-6BCD-FE7E-930F5CDC0E3E}"/>
              </a:ext>
            </a:extLst>
          </p:cNvPr>
          <p:cNvSpPr txBox="1">
            <a:spLocks/>
          </p:cNvSpPr>
          <p:nvPr/>
        </p:nvSpPr>
        <p:spPr>
          <a:xfrm>
            <a:off x="253103" y="1021928"/>
            <a:ext cx="11685789" cy="530994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DF853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a:spcBef>
                <a:spcPts val="0"/>
              </a:spcBef>
              <a:spcAft>
                <a:spcPts val="0"/>
              </a:spcAft>
              <a:buClr>
                <a:schemeClr val="accent2"/>
              </a:buClr>
              <a:buNone/>
            </a:pPr>
            <a:r>
              <a:rPr lang="en-US" sz="2400" b="1" u="sng" dirty="0">
                <a:solidFill>
                  <a:schemeClr val="accent1"/>
                </a:solidFill>
                <a:effectLst/>
                <a:ea typeface="Calibri" panose="020F0502020204030204" pitchFamily="34" charset="0"/>
                <a:cs typeface="Times New Roman" panose="02020603050405020304" pitchFamily="18" charset="0"/>
              </a:rPr>
              <a:t>CMBS</a:t>
            </a:r>
          </a:p>
          <a:p>
            <a:pPr marL="0" marR="0" lvl="0" indent="0" algn="just">
              <a:spcBef>
                <a:spcPts val="0"/>
              </a:spcBef>
              <a:spcAft>
                <a:spcPts val="0"/>
              </a:spcAft>
              <a:buClr>
                <a:schemeClr val="accent2"/>
              </a:buClr>
              <a:buNone/>
            </a:pPr>
            <a:endParaRPr lang="en-US" sz="1800" b="1" u="sng" dirty="0">
              <a:solidFill>
                <a:schemeClr val="accent1"/>
              </a:solidFill>
              <a:effectLst/>
              <a:ea typeface="Calibri" panose="020F0502020204030204" pitchFamily="34" charset="0"/>
              <a:cs typeface="Times New Roman" panose="02020603050405020304" pitchFamily="18" charset="0"/>
            </a:endParaRPr>
          </a:p>
          <a:p>
            <a:pPr marR="0" lvl="0" algn="l">
              <a:spcBef>
                <a:spcPts val="0"/>
              </a:spcBef>
              <a:spcAft>
                <a:spcPts val="300"/>
              </a:spcAft>
              <a:buClr>
                <a:schemeClr val="accent2"/>
              </a:buClr>
              <a:buSzPct val="100000"/>
            </a:pPr>
            <a:r>
              <a:rPr lang="en-US" sz="1800" dirty="0">
                <a:solidFill>
                  <a:schemeClr val="accent1"/>
                </a:solidFill>
                <a:effectLst/>
                <a:ea typeface="Times New Roman" panose="02020603050405020304" pitchFamily="18" charset="0"/>
                <a:cs typeface="Times New Roman" panose="02020603050405020304" pitchFamily="18" charset="0"/>
              </a:rPr>
              <a:t>Agency CMBS less than 5yr average life offer portfolio stability and offering competitive yield while the direction of rates and shape of the yield curve come into clearer focus</a:t>
            </a:r>
            <a:r>
              <a:rPr lang="en-US" sz="1800" b="0" dirty="0">
                <a:solidFill>
                  <a:schemeClr val="tx1"/>
                </a:solidFill>
                <a:effectLst/>
                <a:ea typeface="Times New Roman" panose="02020603050405020304" pitchFamily="18" charset="0"/>
                <a:cs typeface="Times New Roman" panose="02020603050405020304" pitchFamily="18" charset="0"/>
              </a:rPr>
              <a:t>. </a:t>
            </a:r>
          </a:p>
          <a:p>
            <a:pPr marR="0" lvl="0" algn="l">
              <a:spcBef>
                <a:spcPts val="0"/>
              </a:spcBef>
              <a:spcAft>
                <a:spcPts val="300"/>
              </a:spcAft>
              <a:buClr>
                <a:schemeClr val="accent2"/>
              </a:buClr>
              <a:buSzPct val="100000"/>
            </a:pPr>
            <a:endParaRPr lang="en-US" sz="18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r>
              <a:rPr lang="en-US" sz="1800" b="0" dirty="0">
                <a:solidFill>
                  <a:schemeClr val="tx1"/>
                </a:solidFill>
                <a:effectLst/>
                <a:ea typeface="Times New Roman" panose="02020603050405020304" pitchFamily="18" charset="0"/>
                <a:cs typeface="Times New Roman" panose="02020603050405020304" pitchFamily="18" charset="0"/>
              </a:rPr>
              <a:t>Freddie K’s. Fannie ACE’s and full yield maintenance pools offer generous relative value vs. other fixed income alternatives.</a:t>
            </a:r>
          </a:p>
          <a:p>
            <a:pPr marR="0" lvl="0" algn="l">
              <a:spcBef>
                <a:spcPts val="0"/>
              </a:spcBef>
              <a:spcAft>
                <a:spcPts val="300"/>
              </a:spcAft>
              <a:buClr>
                <a:schemeClr val="accent2"/>
              </a:buClr>
              <a:buSzPct val="100000"/>
            </a:pPr>
            <a:endParaRPr lang="en-US" sz="18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r>
              <a:rPr lang="en-US" sz="1800" b="0" dirty="0">
                <a:solidFill>
                  <a:schemeClr val="tx1"/>
                </a:solidFill>
                <a:effectLst/>
                <a:ea typeface="Times New Roman" panose="02020603050405020304" pitchFamily="18" charset="0"/>
                <a:cs typeface="Times New Roman" panose="02020603050405020304" pitchFamily="18" charset="0"/>
              </a:rPr>
              <a:t>Short and immediate sequential GNMA Project loan purchases that are evaluated at low CPJ projections offer ample yield while providing significant protection from prepayments.</a:t>
            </a:r>
          </a:p>
          <a:p>
            <a:pPr marR="0" lvl="0" algn="l">
              <a:spcBef>
                <a:spcPts val="0"/>
              </a:spcBef>
              <a:spcAft>
                <a:spcPts val="300"/>
              </a:spcAft>
              <a:buClr>
                <a:schemeClr val="accent2"/>
              </a:buClr>
              <a:buSzPct val="100000"/>
            </a:pPr>
            <a:endParaRPr lang="en-US" sz="1800" b="0" dirty="0">
              <a:solidFill>
                <a:schemeClr val="tx1"/>
              </a:solidFill>
              <a:effectLst/>
              <a:ea typeface="Times New Roman" panose="02020603050405020304" pitchFamily="18" charset="0"/>
              <a:cs typeface="Times New Roman" panose="02020603050405020304" pitchFamily="18" charset="0"/>
            </a:endParaRPr>
          </a:p>
          <a:p>
            <a:pPr marR="0" lvl="0" algn="l">
              <a:spcBef>
                <a:spcPts val="0"/>
              </a:spcBef>
              <a:spcAft>
                <a:spcPts val="300"/>
              </a:spcAft>
              <a:buClr>
                <a:schemeClr val="accent2"/>
              </a:buClr>
              <a:buSzPct val="100000"/>
            </a:pPr>
            <a:r>
              <a:rPr lang="en-US" sz="1800" b="0" dirty="0">
                <a:solidFill>
                  <a:schemeClr val="tx1"/>
                </a:solidFill>
                <a:effectLst/>
                <a:ea typeface="Times New Roman" panose="02020603050405020304" pitchFamily="18" charset="0"/>
                <a:cs typeface="Times New Roman" panose="02020603050405020304" pitchFamily="18" charset="0"/>
              </a:rPr>
              <a:t>Investors seeking adjustable-rate bonds will find better value in Agency CMBS vs. SBA 7a adjustable rate pools.</a:t>
            </a:r>
          </a:p>
          <a:p>
            <a:pPr>
              <a:buClr>
                <a:schemeClr val="accent1"/>
              </a:buClr>
            </a:pPr>
            <a:endParaRPr lang="en-US" sz="800" dirty="0"/>
          </a:p>
          <a:p>
            <a:pPr marL="742950" lvl="1" indent="-285750">
              <a:lnSpc>
                <a:spcPct val="100000"/>
              </a:lnSpc>
              <a:spcBef>
                <a:spcPct val="20000"/>
              </a:spcBef>
              <a:buFont typeface="Courier New" pitchFamily="49" charset="0"/>
              <a:buChar char="o"/>
              <a:defRPr/>
            </a:pPr>
            <a:endParaRPr lang="en-US" sz="700" dirty="0">
              <a:solidFill>
                <a:prstClr val="black">
                  <a:lumMod val="75000"/>
                  <a:lumOff val="25000"/>
                </a:prstClr>
              </a:solidFill>
            </a:endParaRPr>
          </a:p>
        </p:txBody>
      </p:sp>
      <p:sp>
        <p:nvSpPr>
          <p:cNvPr id="10" name="TextBox 9">
            <a:extLst>
              <a:ext uri="{FF2B5EF4-FFF2-40B4-BE49-F238E27FC236}">
                <a16:creationId xmlns:a16="http://schemas.microsoft.com/office/drawing/2014/main" id="{B477D735-4995-BD79-10D4-3552F090AA04}"/>
              </a:ext>
            </a:extLst>
          </p:cNvPr>
          <p:cNvSpPr txBox="1"/>
          <p:nvPr/>
        </p:nvSpPr>
        <p:spPr>
          <a:xfrm>
            <a:off x="97174" y="6489392"/>
            <a:ext cx="11997649" cy="338554"/>
          </a:xfrm>
          <a:prstGeom prst="rect">
            <a:avLst/>
          </a:prstGeom>
          <a:noFill/>
          <a:ln>
            <a:noFill/>
          </a:ln>
        </p:spPr>
        <p:txBody>
          <a:bodyPr wrap="square" lIns="0" rIns="0" rtlCol="0">
            <a:spAutoFit/>
          </a:bodyPr>
          <a:lstStyle/>
          <a:p>
            <a:pPr algn="ctr">
              <a:buClr>
                <a:schemeClr val="accent6"/>
              </a:buClr>
            </a:pPr>
            <a:r>
              <a:rPr lang="en-US" sz="1600" b="1" dirty="0">
                <a:solidFill>
                  <a:schemeClr val="accent6"/>
                </a:solidFill>
              </a:rPr>
              <a:t>*Investment strategies subject to state statutes, policy and portfolio objectives</a:t>
            </a:r>
            <a:endParaRPr lang="en-US" sz="1600" b="1" dirty="0">
              <a:solidFill>
                <a:schemeClr val="accent1"/>
              </a:solidFill>
            </a:endParaRPr>
          </a:p>
        </p:txBody>
      </p:sp>
    </p:spTree>
    <p:extLst>
      <p:ext uri="{BB962C8B-B14F-4D97-AF65-F5344CB8AC3E}">
        <p14:creationId xmlns:p14="http://schemas.microsoft.com/office/powerpoint/2010/main" val="7951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Written Investment Strategy</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35</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8CD1000-3210-4C63-F28A-5BE70F9FEE2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0634" y="1306847"/>
            <a:ext cx="3315337" cy="4244305"/>
          </a:xfrm>
          <a:prstGeom prst="rect">
            <a:avLst/>
          </a:prstGeom>
        </p:spPr>
      </p:pic>
      <p:sp>
        <p:nvSpPr>
          <p:cNvPr id="9" name="Content Placeholder 2">
            <a:extLst>
              <a:ext uri="{FF2B5EF4-FFF2-40B4-BE49-F238E27FC236}">
                <a16:creationId xmlns:a16="http://schemas.microsoft.com/office/drawing/2014/main" id="{AD6485AE-6751-94D7-ED17-802DF35DAF37}"/>
              </a:ext>
            </a:extLst>
          </p:cNvPr>
          <p:cNvSpPr txBox="1">
            <a:spLocks/>
          </p:cNvSpPr>
          <p:nvPr/>
        </p:nvSpPr>
        <p:spPr>
          <a:xfrm>
            <a:off x="810072" y="989305"/>
            <a:ext cx="2743200" cy="3151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rgbClr val="006FB9"/>
                </a:solidFill>
              </a:rPr>
              <a:t>Economic Update</a:t>
            </a:r>
          </a:p>
          <a:p>
            <a:pPr marL="514350" lvl="1" indent="0" algn="ctr">
              <a:buFont typeface="Arial" pitchFamily="34" charset="0"/>
              <a:buNone/>
            </a:pPr>
            <a:endParaRPr lang="en-US" sz="600" dirty="0"/>
          </a:p>
          <a:p>
            <a:pPr marL="457200" lvl="1" indent="0" algn="ctr">
              <a:buFont typeface="Courier New" pitchFamily="49" charset="0"/>
              <a:buNone/>
            </a:pPr>
            <a:endParaRPr lang="en-US" sz="200" dirty="0"/>
          </a:p>
        </p:txBody>
      </p:sp>
      <p:sp>
        <p:nvSpPr>
          <p:cNvPr id="10" name="Content Placeholder 2">
            <a:extLst>
              <a:ext uri="{FF2B5EF4-FFF2-40B4-BE49-F238E27FC236}">
                <a16:creationId xmlns:a16="http://schemas.microsoft.com/office/drawing/2014/main" id="{E03C9CC5-AECC-7715-B9E1-B6744E718866}"/>
              </a:ext>
            </a:extLst>
          </p:cNvPr>
          <p:cNvSpPr txBox="1">
            <a:spLocks/>
          </p:cNvSpPr>
          <p:nvPr/>
        </p:nvSpPr>
        <p:spPr>
          <a:xfrm>
            <a:off x="4577770" y="983886"/>
            <a:ext cx="2743200" cy="3151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rgbClr val="006FB9"/>
                </a:solidFill>
              </a:rPr>
              <a:t>Portfolio Update</a:t>
            </a:r>
          </a:p>
          <a:p>
            <a:pPr marL="514350" lvl="1" indent="0" algn="ctr">
              <a:buFont typeface="Arial" pitchFamily="34" charset="0"/>
              <a:buNone/>
            </a:pPr>
            <a:endParaRPr lang="en-US" sz="600" dirty="0"/>
          </a:p>
          <a:p>
            <a:pPr marL="457200" lvl="1" indent="0" algn="ctr">
              <a:buFont typeface="Courier New" pitchFamily="49" charset="0"/>
              <a:buNone/>
            </a:pPr>
            <a:endParaRPr lang="en-US" sz="200" dirty="0"/>
          </a:p>
        </p:txBody>
      </p:sp>
      <p:sp>
        <p:nvSpPr>
          <p:cNvPr id="11" name="Content Placeholder 2">
            <a:extLst>
              <a:ext uri="{FF2B5EF4-FFF2-40B4-BE49-F238E27FC236}">
                <a16:creationId xmlns:a16="http://schemas.microsoft.com/office/drawing/2014/main" id="{C414101F-4CF6-22D5-9AEC-79B241BB8AF7}"/>
              </a:ext>
            </a:extLst>
          </p:cNvPr>
          <p:cNvSpPr txBox="1">
            <a:spLocks/>
          </p:cNvSpPr>
          <p:nvPr/>
        </p:nvSpPr>
        <p:spPr>
          <a:xfrm>
            <a:off x="8345468" y="990150"/>
            <a:ext cx="2743200" cy="3151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rgbClr val="006FB9"/>
                </a:solidFill>
              </a:rPr>
              <a:t>Portfolio Strategy</a:t>
            </a:r>
          </a:p>
          <a:p>
            <a:pPr marL="514350" lvl="1" indent="0" algn="ctr">
              <a:buFont typeface="Arial" pitchFamily="34" charset="0"/>
              <a:buNone/>
            </a:pPr>
            <a:endParaRPr lang="en-US" sz="600" dirty="0"/>
          </a:p>
          <a:p>
            <a:pPr marL="457200" lvl="1" indent="0" algn="ctr">
              <a:buFont typeface="Courier New" pitchFamily="49" charset="0"/>
              <a:buNone/>
            </a:pPr>
            <a:endParaRPr lang="en-US" sz="200" dirty="0"/>
          </a:p>
        </p:txBody>
      </p:sp>
      <p:grpSp>
        <p:nvGrpSpPr>
          <p:cNvPr id="12" name="Group 11">
            <a:extLst>
              <a:ext uri="{FF2B5EF4-FFF2-40B4-BE49-F238E27FC236}">
                <a16:creationId xmlns:a16="http://schemas.microsoft.com/office/drawing/2014/main" id="{01F03313-2A70-7B74-1BF4-62C6F14CFF11}"/>
              </a:ext>
            </a:extLst>
          </p:cNvPr>
          <p:cNvGrpSpPr>
            <a:grpSpLocks noChangeAspect="1"/>
          </p:cNvGrpSpPr>
          <p:nvPr/>
        </p:nvGrpSpPr>
        <p:grpSpPr>
          <a:xfrm>
            <a:off x="4458142" y="1306846"/>
            <a:ext cx="3275716" cy="4244305"/>
            <a:chOff x="3194383" y="669611"/>
            <a:chExt cx="2803930" cy="3633018"/>
          </a:xfrm>
        </p:grpSpPr>
        <p:pic>
          <p:nvPicPr>
            <p:cNvPr id="13" name="Picture 12">
              <a:extLst>
                <a:ext uri="{FF2B5EF4-FFF2-40B4-BE49-F238E27FC236}">
                  <a16:creationId xmlns:a16="http://schemas.microsoft.com/office/drawing/2014/main" id="{8269C64D-9EAB-722C-36A1-1D06E542ED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94383" y="669611"/>
              <a:ext cx="2803930" cy="3633018"/>
            </a:xfrm>
            <a:prstGeom prst="rect">
              <a:avLst/>
            </a:prstGeom>
          </p:spPr>
        </p:pic>
        <p:sp>
          <p:nvSpPr>
            <p:cNvPr id="14" name="Rectangle 13">
              <a:extLst>
                <a:ext uri="{FF2B5EF4-FFF2-40B4-BE49-F238E27FC236}">
                  <a16:creationId xmlns:a16="http://schemas.microsoft.com/office/drawing/2014/main" id="{2BFF9039-F4FC-25D3-39B3-2058ADF1FF0E}"/>
                </a:ext>
              </a:extLst>
            </p:cNvPr>
            <p:cNvSpPr/>
            <p:nvPr/>
          </p:nvSpPr>
          <p:spPr bwMode="auto">
            <a:xfrm>
              <a:off x="3276600" y="1352550"/>
              <a:ext cx="2667000" cy="762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grpSp>
      <p:grpSp>
        <p:nvGrpSpPr>
          <p:cNvPr id="15" name="Group 14">
            <a:extLst>
              <a:ext uri="{FF2B5EF4-FFF2-40B4-BE49-F238E27FC236}">
                <a16:creationId xmlns:a16="http://schemas.microsoft.com/office/drawing/2014/main" id="{BC5510C9-DA21-07A3-EB6D-FE7FDB622193}"/>
              </a:ext>
            </a:extLst>
          </p:cNvPr>
          <p:cNvGrpSpPr>
            <a:grpSpLocks noChangeAspect="1"/>
          </p:cNvGrpSpPr>
          <p:nvPr/>
        </p:nvGrpSpPr>
        <p:grpSpPr>
          <a:xfrm>
            <a:off x="8206029" y="1306845"/>
            <a:ext cx="3279843" cy="4244305"/>
            <a:chOff x="6205244" y="666750"/>
            <a:chExt cx="2807463" cy="3633018"/>
          </a:xfrm>
        </p:grpSpPr>
        <p:pic>
          <p:nvPicPr>
            <p:cNvPr id="16" name="Picture 15">
              <a:extLst>
                <a:ext uri="{FF2B5EF4-FFF2-40B4-BE49-F238E27FC236}">
                  <a16:creationId xmlns:a16="http://schemas.microsoft.com/office/drawing/2014/main" id="{8298ABDA-123C-DDDE-5923-FA5D62D8D62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05244" y="666750"/>
              <a:ext cx="2807463" cy="3633018"/>
            </a:xfrm>
            <a:prstGeom prst="rect">
              <a:avLst/>
            </a:prstGeom>
          </p:spPr>
        </p:pic>
        <p:sp>
          <p:nvSpPr>
            <p:cNvPr id="17" name="Rectangle 16">
              <a:extLst>
                <a:ext uri="{FF2B5EF4-FFF2-40B4-BE49-F238E27FC236}">
                  <a16:creationId xmlns:a16="http://schemas.microsoft.com/office/drawing/2014/main" id="{38756AE1-ABEC-BBEF-983C-6B0DB69A864C}"/>
                </a:ext>
              </a:extLst>
            </p:cNvPr>
            <p:cNvSpPr/>
            <p:nvPr/>
          </p:nvSpPr>
          <p:spPr bwMode="auto">
            <a:xfrm>
              <a:off x="6324600" y="1504950"/>
              <a:ext cx="2438400" cy="762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grpSp>
      <p:sp>
        <p:nvSpPr>
          <p:cNvPr id="18" name="TextBox 17">
            <a:extLst>
              <a:ext uri="{FF2B5EF4-FFF2-40B4-BE49-F238E27FC236}">
                <a16:creationId xmlns:a16="http://schemas.microsoft.com/office/drawing/2014/main" id="{FD5B6A52-6F13-F35D-E51B-CF3CC436D759}"/>
              </a:ext>
            </a:extLst>
          </p:cNvPr>
          <p:cNvSpPr txBox="1"/>
          <p:nvPr/>
        </p:nvSpPr>
        <p:spPr>
          <a:xfrm>
            <a:off x="97175" y="5969671"/>
            <a:ext cx="11997649" cy="830997"/>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Having a written investment strategy can </a:t>
            </a:r>
            <a:r>
              <a:rPr lang="en-US" sz="2400" b="1" dirty="0">
                <a:solidFill>
                  <a:schemeClr val="accent1"/>
                </a:solidFill>
              </a:rPr>
              <a:t>minimize the time and effort </a:t>
            </a:r>
            <a:r>
              <a:rPr lang="en-US" sz="2400" b="1" dirty="0">
                <a:solidFill>
                  <a:schemeClr val="accent6"/>
                </a:solidFill>
              </a:rPr>
              <a:t>that goes into managing an investment portfolio </a:t>
            </a:r>
            <a:endParaRPr lang="en-US" sz="2400" b="1" dirty="0">
              <a:solidFill>
                <a:schemeClr val="accent1"/>
              </a:solidFill>
            </a:endParaRPr>
          </a:p>
        </p:txBody>
      </p:sp>
    </p:spTree>
    <p:extLst>
      <p:ext uri="{BB962C8B-B14F-4D97-AF65-F5344CB8AC3E}">
        <p14:creationId xmlns:p14="http://schemas.microsoft.com/office/powerpoint/2010/main" val="405585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fade">
                                      <p:cBhvr>
                                        <p:cTn id="3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Key Take-Aways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36</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1C758A23-E01E-7278-367C-AE1A66A81612}"/>
              </a:ext>
            </a:extLst>
          </p:cNvPr>
          <p:cNvSpPr txBox="1"/>
          <p:nvPr/>
        </p:nvSpPr>
        <p:spPr>
          <a:xfrm>
            <a:off x="230624" y="5221953"/>
            <a:ext cx="12001501" cy="832491"/>
          </a:xfrm>
          <a:prstGeom prst="rect">
            <a:avLst/>
          </a:prstGeom>
          <a:noFill/>
        </p:spPr>
        <p:txBody>
          <a:bodyPr wrap="square">
            <a:noAutofit/>
          </a:bodyPr>
          <a:lstStyle/>
          <a:p>
            <a:pPr marL="228594" indent="-228594">
              <a:spcBef>
                <a:spcPts val="1200"/>
              </a:spcBef>
              <a:buFont typeface="Wingdings" panose="05000000000000000000" pitchFamily="2" charset="2"/>
              <a:buChar char="Ø"/>
            </a:pPr>
            <a:r>
              <a:rPr lang="en-US" sz="1333" b="1" dirty="0"/>
              <a:t>Have a plan</a:t>
            </a:r>
          </a:p>
          <a:p>
            <a:pPr marL="838179" lvl="1" indent="-228594">
              <a:buFont typeface="Arial" panose="020B0604020202020204" pitchFamily="34" charset="0"/>
              <a:buChar char="•"/>
            </a:pPr>
            <a:r>
              <a:rPr lang="en-US" sz="1333" dirty="0"/>
              <a:t>The best thing we can do is to review our portfolio and options regularly</a:t>
            </a:r>
          </a:p>
          <a:p>
            <a:pPr marL="838179" lvl="1" indent="-228594">
              <a:buFont typeface="Arial" panose="020B0604020202020204" pitchFamily="34" charset="0"/>
              <a:buChar char="•"/>
            </a:pPr>
            <a:r>
              <a:rPr lang="en-US" sz="1333" dirty="0"/>
              <a:t>Understand what options are available to us, and the pros/cons of each</a:t>
            </a:r>
          </a:p>
        </p:txBody>
      </p:sp>
      <p:sp>
        <p:nvSpPr>
          <p:cNvPr id="9" name="TextBox 8">
            <a:extLst>
              <a:ext uri="{FF2B5EF4-FFF2-40B4-BE49-F238E27FC236}">
                <a16:creationId xmlns:a16="http://schemas.microsoft.com/office/drawing/2014/main" id="{F006433F-47F9-CEA2-162B-93173B0A5470}"/>
              </a:ext>
            </a:extLst>
          </p:cNvPr>
          <p:cNvSpPr txBox="1"/>
          <p:nvPr/>
        </p:nvSpPr>
        <p:spPr>
          <a:xfrm>
            <a:off x="230624" y="1247243"/>
            <a:ext cx="12001501" cy="728531"/>
          </a:xfrm>
          <a:prstGeom prst="rect">
            <a:avLst/>
          </a:prstGeom>
          <a:noFill/>
        </p:spPr>
        <p:txBody>
          <a:bodyPr wrap="square">
            <a:noAutofit/>
          </a:bodyPr>
          <a:lstStyle/>
          <a:p>
            <a:pPr marL="228594" indent="-228594">
              <a:spcBef>
                <a:spcPts val="600"/>
              </a:spcBef>
              <a:buFont typeface="Wingdings" panose="05000000000000000000" pitchFamily="2" charset="2"/>
              <a:buChar char="Ø"/>
            </a:pPr>
            <a:r>
              <a:rPr lang="en-US" sz="1333" b="1" dirty="0"/>
              <a:t>The economic environment is shifting back to falling rates</a:t>
            </a:r>
            <a:r>
              <a:rPr lang="en-US" sz="1333" dirty="0"/>
              <a:t>	</a:t>
            </a:r>
          </a:p>
          <a:p>
            <a:pPr marL="838179" lvl="1" indent="-228594">
              <a:buFont typeface="Arial" panose="020B0604020202020204" pitchFamily="34" charset="0"/>
              <a:buChar char="•"/>
            </a:pPr>
            <a:r>
              <a:rPr lang="en-US" sz="1333" dirty="0"/>
              <a:t>The Fed looks ready to act on worsening economic conditions and is poised to start cutting rates</a:t>
            </a:r>
          </a:p>
          <a:p>
            <a:pPr marL="838179" lvl="1" indent="-228594">
              <a:buFont typeface="Arial" panose="020B0604020202020204" pitchFamily="34" charset="0"/>
              <a:buChar char="•"/>
            </a:pPr>
            <a:r>
              <a:rPr lang="en-US" sz="1333" dirty="0"/>
              <a:t>Markets are projecting multiple rates cuts necessary in order cushion the economy</a:t>
            </a:r>
          </a:p>
          <a:p>
            <a:pPr marL="838179" lvl="1" indent="-228594">
              <a:buFont typeface="Arial" panose="020B0604020202020204" pitchFamily="34" charset="0"/>
              <a:buChar char="•"/>
            </a:pPr>
            <a:endParaRPr lang="en-US" sz="1333" dirty="0"/>
          </a:p>
          <a:p>
            <a:pPr lvl="1"/>
            <a:endParaRPr lang="en-US" sz="1333" dirty="0"/>
          </a:p>
        </p:txBody>
      </p:sp>
      <p:sp>
        <p:nvSpPr>
          <p:cNvPr id="10" name="TextBox 9">
            <a:extLst>
              <a:ext uri="{FF2B5EF4-FFF2-40B4-BE49-F238E27FC236}">
                <a16:creationId xmlns:a16="http://schemas.microsoft.com/office/drawing/2014/main" id="{0824AE01-7299-AA45-A358-F88E79B51037}"/>
              </a:ext>
            </a:extLst>
          </p:cNvPr>
          <p:cNvSpPr txBox="1"/>
          <p:nvPr/>
        </p:nvSpPr>
        <p:spPr>
          <a:xfrm>
            <a:off x="217498" y="2170541"/>
            <a:ext cx="12001501" cy="756887"/>
          </a:xfrm>
          <a:prstGeom prst="rect">
            <a:avLst/>
          </a:prstGeom>
          <a:noFill/>
        </p:spPr>
        <p:txBody>
          <a:bodyPr wrap="square">
            <a:noAutofit/>
          </a:bodyPr>
          <a:lstStyle/>
          <a:p>
            <a:pPr marL="228594" indent="-228594">
              <a:spcBef>
                <a:spcPts val="600"/>
              </a:spcBef>
              <a:buFont typeface="Wingdings" panose="05000000000000000000" pitchFamily="2" charset="2"/>
              <a:buChar char="Ø"/>
            </a:pPr>
            <a:r>
              <a:rPr lang="en-US" sz="1333" b="1" dirty="0"/>
              <a:t>The cost of staying short-term will come in the way of tighter income</a:t>
            </a:r>
          </a:p>
          <a:p>
            <a:pPr marL="838179" lvl="1" indent="-228594">
              <a:buFont typeface="Arial" panose="020B0604020202020204" pitchFamily="34" charset="0"/>
              <a:buChar char="•"/>
            </a:pPr>
            <a:r>
              <a:rPr lang="en-US" sz="1333" dirty="0"/>
              <a:t>With the Fed cutting rates, short-term LGIP’s will see diminishing returns putting a squeeze on revenues</a:t>
            </a:r>
          </a:p>
          <a:p>
            <a:pPr marL="838179" lvl="1" indent="-228594">
              <a:buFont typeface="Arial" panose="020B0604020202020204" pitchFamily="34" charset="0"/>
              <a:buChar char="•"/>
            </a:pPr>
            <a:r>
              <a:rPr lang="en-US" sz="1333" dirty="0"/>
              <a:t>Do we understand what the rate cuts might mean to our portfolios and our budgets?</a:t>
            </a:r>
          </a:p>
        </p:txBody>
      </p:sp>
      <p:sp>
        <p:nvSpPr>
          <p:cNvPr id="11" name="TextBox 10">
            <a:extLst>
              <a:ext uri="{FF2B5EF4-FFF2-40B4-BE49-F238E27FC236}">
                <a16:creationId xmlns:a16="http://schemas.microsoft.com/office/drawing/2014/main" id="{45CDAB0E-92D6-4CB2-D16D-D75631D954D5}"/>
              </a:ext>
            </a:extLst>
          </p:cNvPr>
          <p:cNvSpPr txBox="1"/>
          <p:nvPr/>
        </p:nvSpPr>
        <p:spPr>
          <a:xfrm>
            <a:off x="217498" y="3122195"/>
            <a:ext cx="12001501" cy="797238"/>
          </a:xfrm>
          <a:prstGeom prst="rect">
            <a:avLst/>
          </a:prstGeom>
          <a:noFill/>
        </p:spPr>
        <p:txBody>
          <a:bodyPr wrap="square">
            <a:noAutofit/>
          </a:bodyPr>
          <a:lstStyle/>
          <a:p>
            <a:pPr marL="228594" indent="-228594">
              <a:spcBef>
                <a:spcPts val="600"/>
              </a:spcBef>
              <a:buFont typeface="Wingdings" panose="05000000000000000000" pitchFamily="2" charset="2"/>
              <a:buChar char="Ø"/>
            </a:pPr>
            <a:r>
              <a:rPr lang="en-US" sz="1333" b="1" dirty="0"/>
              <a:t>Make sure your portfolio is “recession/crisis ready”</a:t>
            </a:r>
          </a:p>
          <a:p>
            <a:pPr marL="838179" lvl="1" indent="-228594">
              <a:buFont typeface="Arial" panose="020B0604020202020204" pitchFamily="34" charset="0"/>
              <a:buChar char="•"/>
            </a:pPr>
            <a:r>
              <a:rPr lang="en-US" sz="1333" dirty="0"/>
              <a:t>During your next portfolio review, ask the question – Are we recession ready and how can we be better prepared?</a:t>
            </a:r>
          </a:p>
          <a:p>
            <a:pPr marL="838179" lvl="1" indent="-228594">
              <a:buFont typeface="Arial" panose="020B0604020202020204" pitchFamily="34" charset="0"/>
              <a:buChar char="•"/>
            </a:pPr>
            <a:r>
              <a:rPr lang="en-US" sz="1333" dirty="0"/>
              <a:t>Make sure you are adding the “right” types of investments for your portfolio. Don’t just gravitate towards the highest yield</a:t>
            </a:r>
          </a:p>
        </p:txBody>
      </p:sp>
      <p:sp>
        <p:nvSpPr>
          <p:cNvPr id="12" name="TextBox 11">
            <a:extLst>
              <a:ext uri="{FF2B5EF4-FFF2-40B4-BE49-F238E27FC236}">
                <a16:creationId xmlns:a16="http://schemas.microsoft.com/office/drawing/2014/main" id="{FC2C0253-A7AB-C6B4-DF2F-D048D49FE9C5}"/>
              </a:ext>
            </a:extLst>
          </p:cNvPr>
          <p:cNvSpPr txBox="1"/>
          <p:nvPr/>
        </p:nvSpPr>
        <p:spPr>
          <a:xfrm>
            <a:off x="230624" y="4114200"/>
            <a:ext cx="12001501" cy="912986"/>
          </a:xfrm>
          <a:prstGeom prst="rect">
            <a:avLst/>
          </a:prstGeom>
          <a:noFill/>
        </p:spPr>
        <p:txBody>
          <a:bodyPr wrap="square">
            <a:noAutofit/>
          </a:bodyPr>
          <a:lstStyle/>
          <a:p>
            <a:pPr marL="228594" indent="-228594">
              <a:spcBef>
                <a:spcPts val="1200"/>
              </a:spcBef>
              <a:buFont typeface="Wingdings" panose="05000000000000000000" pitchFamily="2" charset="2"/>
              <a:buChar char="Ø"/>
            </a:pPr>
            <a:r>
              <a:rPr lang="en-US" sz="1333" b="1" dirty="0"/>
              <a:t>Are we utilizing ALL the potential options available to us</a:t>
            </a:r>
          </a:p>
          <a:p>
            <a:pPr marL="838179" lvl="1" indent="-228594">
              <a:buFont typeface="Arial" panose="020B0604020202020204" pitchFamily="34" charset="0"/>
              <a:buChar char="•"/>
            </a:pPr>
            <a:r>
              <a:rPr lang="en-US" sz="1333" dirty="0"/>
              <a:t>Short-term investment yield’s have made it easy to ignore all other options</a:t>
            </a:r>
          </a:p>
          <a:p>
            <a:pPr marL="838179" lvl="1" indent="-228594">
              <a:buFont typeface="Arial" panose="020B0604020202020204" pitchFamily="34" charset="0"/>
              <a:buChar char="•"/>
            </a:pPr>
            <a:r>
              <a:rPr lang="en-US" sz="1333" dirty="0"/>
              <a:t>Do we know/understand all the potential investment options available to us?</a:t>
            </a:r>
          </a:p>
          <a:p>
            <a:pPr marL="838179" lvl="1" indent="-228594">
              <a:buFont typeface="Arial" panose="020B0604020202020204" pitchFamily="34" charset="0"/>
              <a:buChar char="•"/>
            </a:pPr>
            <a:r>
              <a:rPr lang="en-US" sz="1333" dirty="0"/>
              <a:t>There may be options available that can help lock-in some yield to protect our budgets as rates drop</a:t>
            </a:r>
          </a:p>
        </p:txBody>
      </p:sp>
    </p:spTree>
    <p:extLst>
      <p:ext uri="{BB962C8B-B14F-4D97-AF65-F5344CB8AC3E}">
        <p14:creationId xmlns:p14="http://schemas.microsoft.com/office/powerpoint/2010/main" val="68680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5DD139-633F-87F7-6B66-00259CBCD83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2AF9892D-7DAF-5B92-0BCF-F2F98B4ACE05}"/>
              </a:ext>
            </a:extLst>
          </p:cNvPr>
          <p:cNvSpPr/>
          <p:nvPr/>
        </p:nvSpPr>
        <p:spPr>
          <a:xfrm>
            <a:off x="1" y="0"/>
            <a:ext cx="12191999" cy="5616924"/>
          </a:xfrm>
          <a:prstGeom prst="rect">
            <a:avLst/>
          </a:prstGeom>
          <a:solidFill>
            <a:schemeClr val="bg1">
              <a:lumMod val="95000"/>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3">
            <a:extLst>
              <a:ext uri="{FF2B5EF4-FFF2-40B4-BE49-F238E27FC236}">
                <a16:creationId xmlns:a16="http://schemas.microsoft.com/office/drawing/2014/main" id="{92577C14-743C-ED85-CAB4-27F5F3773ECF}"/>
              </a:ext>
            </a:extLst>
          </p:cNvPr>
          <p:cNvSpPr txBox="1"/>
          <p:nvPr/>
        </p:nvSpPr>
        <p:spPr>
          <a:xfrm>
            <a:off x="263626" y="312968"/>
            <a:ext cx="11664747" cy="1138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b="1">
                <a:solidFill>
                  <a:srgbClr val="FFFFFF"/>
                </a:solidFill>
              </a:defRPr>
            </a:lvl1pPr>
          </a:lstStyle>
          <a:p>
            <a:r>
              <a:rPr lang="en-US" sz="4800" dirty="0">
                <a:solidFill>
                  <a:schemeClr val="accent1">
                    <a:lumMod val="75000"/>
                  </a:schemeClr>
                </a:solidFill>
              </a:rPr>
              <a:t>We are here to help!</a:t>
            </a:r>
            <a:endParaRPr lang="en-US" sz="2800" dirty="0">
              <a:solidFill>
                <a:schemeClr val="accent1">
                  <a:lumMod val="75000"/>
                </a:schemeClr>
              </a:solidFill>
            </a:endParaRPr>
          </a:p>
          <a:p>
            <a:endParaRPr lang="en-US" sz="2000" dirty="0"/>
          </a:p>
        </p:txBody>
      </p:sp>
      <p:sp>
        <p:nvSpPr>
          <p:cNvPr id="5" name="Title 1">
            <a:extLst>
              <a:ext uri="{FF2B5EF4-FFF2-40B4-BE49-F238E27FC236}">
                <a16:creationId xmlns:a16="http://schemas.microsoft.com/office/drawing/2014/main" id="{22E84040-5DF3-4548-0A20-6934ECD58BA5}"/>
              </a:ext>
            </a:extLst>
          </p:cNvPr>
          <p:cNvSpPr txBox="1">
            <a:spLocks/>
          </p:cNvSpPr>
          <p:nvPr/>
        </p:nvSpPr>
        <p:spPr>
          <a:xfrm>
            <a:off x="641648" y="2479606"/>
            <a:ext cx="8863764" cy="1702735"/>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800" b="0" kern="1200">
                <a:solidFill>
                  <a:srgbClr val="0070C0"/>
                </a:solidFill>
                <a:effectLst/>
                <a:latin typeface="Calibri" panose="020F0502020204030204" pitchFamily="34" charset="0"/>
                <a:ea typeface="+mj-ea"/>
                <a:cs typeface="+mj-cs"/>
              </a:defRPr>
            </a:lvl1pPr>
          </a:lstStyle>
          <a:p>
            <a:r>
              <a:rPr lang="en-US" sz="3600" b="1" dirty="0">
                <a:solidFill>
                  <a:schemeClr val="tx1">
                    <a:lumMod val="75000"/>
                    <a:lumOff val="25000"/>
                  </a:schemeClr>
                </a:solidFill>
              </a:rPr>
              <a:t>Greg Tomaszewicz - </a:t>
            </a:r>
            <a:r>
              <a:rPr lang="en-US" sz="3600" b="1" dirty="0">
                <a:solidFill>
                  <a:schemeClr val="tx1">
                    <a:lumMod val="75000"/>
                    <a:lumOff val="25000"/>
                  </a:schemeClr>
                </a:solidFill>
                <a:hlinkClick r:id="rId3"/>
              </a:rPr>
              <a:t>gregt</a:t>
            </a:r>
            <a:r>
              <a:rPr lang="en-US" sz="3600" b="1" dirty="0">
                <a:solidFill>
                  <a:srgbClr val="006FB9"/>
                </a:solidFill>
                <a:hlinkClick r:id="rId3"/>
              </a:rPr>
              <a:t>@gobaker.com</a:t>
            </a:r>
            <a:endParaRPr lang="en-US" sz="3600" b="1" dirty="0">
              <a:solidFill>
                <a:srgbClr val="006FB9"/>
              </a:solidFill>
            </a:endParaRPr>
          </a:p>
          <a:p>
            <a:r>
              <a:rPr lang="en-US" sz="3600" dirty="0">
                <a:solidFill>
                  <a:schemeClr val="tx1">
                    <a:lumMod val="75000"/>
                    <a:lumOff val="25000"/>
                  </a:schemeClr>
                </a:solidFill>
              </a:rPr>
              <a:t>AP, Senior Financial Strategist</a:t>
            </a:r>
          </a:p>
          <a:p>
            <a:r>
              <a:rPr lang="en-US" sz="3600" dirty="0">
                <a:solidFill>
                  <a:schemeClr val="tx1">
                    <a:lumMod val="75000"/>
                    <a:lumOff val="25000"/>
                  </a:schemeClr>
                </a:solidFill>
              </a:rPr>
              <a:t>405-415-7342 </a:t>
            </a:r>
          </a:p>
        </p:txBody>
      </p:sp>
      <p:sp>
        <p:nvSpPr>
          <p:cNvPr id="9" name="Right Triangle 8">
            <a:extLst>
              <a:ext uri="{FF2B5EF4-FFF2-40B4-BE49-F238E27FC236}">
                <a16:creationId xmlns:a16="http://schemas.microsoft.com/office/drawing/2014/main" id="{99AE7EB9-8917-EC46-9F6E-8131B847BB76}"/>
              </a:ext>
            </a:extLst>
          </p:cNvPr>
          <p:cNvSpPr/>
          <p:nvPr/>
        </p:nvSpPr>
        <p:spPr>
          <a:xfrm rot="10800000">
            <a:off x="6806242" y="1127"/>
            <a:ext cx="5385756" cy="5615797"/>
          </a:xfrm>
          <a:prstGeom prst="rtTriangle">
            <a:avLst/>
          </a:prstGeom>
          <a:solidFill>
            <a:srgbClr val="0716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881CDD2F-4ABC-92B9-73AD-3CDC35060632}"/>
              </a:ext>
            </a:extLst>
          </p:cNvPr>
          <p:cNvGrpSpPr/>
          <p:nvPr/>
        </p:nvGrpSpPr>
        <p:grpSpPr>
          <a:xfrm>
            <a:off x="6806244" y="-3"/>
            <a:ext cx="5385756" cy="865930"/>
            <a:chOff x="6806244" y="-3"/>
            <a:chExt cx="5385756" cy="865930"/>
          </a:xfrm>
        </p:grpSpPr>
        <p:sp>
          <p:nvSpPr>
            <p:cNvPr id="10" name="Rectangle 9">
              <a:extLst>
                <a:ext uri="{FF2B5EF4-FFF2-40B4-BE49-F238E27FC236}">
                  <a16:creationId xmlns:a16="http://schemas.microsoft.com/office/drawing/2014/main" id="{34AFCB18-3A0E-30C9-97DC-034806DCD272}"/>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7AD071A8-0D2F-37AB-8CC6-E2C0E196FA96}"/>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NESGFOA Logo">
              <a:extLst>
                <a:ext uri="{FF2B5EF4-FFF2-40B4-BE49-F238E27FC236}">
                  <a16:creationId xmlns:a16="http://schemas.microsoft.com/office/drawing/2014/main" id="{BC8C0E8D-11C7-64F9-261A-EEC3EDA67CD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0AB29E5C-98A0-02A9-4921-82FF42F10118}"/>
              </a:ext>
            </a:extLst>
          </p:cNvPr>
          <p:cNvGrpSpPr/>
          <p:nvPr/>
        </p:nvGrpSpPr>
        <p:grpSpPr>
          <a:xfrm>
            <a:off x="7667991" y="906826"/>
            <a:ext cx="4524009" cy="865931"/>
            <a:chOff x="7667990" y="921509"/>
            <a:chExt cx="4524009" cy="865931"/>
          </a:xfrm>
        </p:grpSpPr>
        <p:sp>
          <p:nvSpPr>
            <p:cNvPr id="14" name="Rectangle 13">
              <a:extLst>
                <a:ext uri="{FF2B5EF4-FFF2-40B4-BE49-F238E27FC236}">
                  <a16:creationId xmlns:a16="http://schemas.microsoft.com/office/drawing/2014/main" id="{B87634F6-6DF9-948B-8743-87F50EFC93DC}"/>
                </a:ext>
              </a:extLst>
            </p:cNvPr>
            <p:cNvSpPr/>
            <p:nvPr/>
          </p:nvSpPr>
          <p:spPr>
            <a:xfrm rot="10800000">
              <a:off x="8495214" y="921509"/>
              <a:ext cx="3696785"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id="{0866D0AE-7A5C-5B82-93B5-5DB3D82CE832}"/>
                </a:ext>
              </a:extLst>
            </p:cNvPr>
            <p:cNvSpPr/>
            <p:nvPr/>
          </p:nvSpPr>
          <p:spPr>
            <a:xfrm rot="10800000">
              <a:off x="7667990" y="921513"/>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3">
              <a:extLst>
                <a:ext uri="{FF2B5EF4-FFF2-40B4-BE49-F238E27FC236}">
                  <a16:creationId xmlns:a16="http://schemas.microsoft.com/office/drawing/2014/main" id="{C3D255BF-3E48-4620-D358-3AB6315EA44B}"/>
                </a:ext>
              </a:extLst>
            </p:cNvPr>
            <p:cNvSpPr txBox="1"/>
            <p:nvPr/>
          </p:nvSpPr>
          <p:spPr>
            <a:xfrm>
              <a:off x="8590079" y="1000530"/>
              <a:ext cx="3092968"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b="1">
                  <a:solidFill>
                    <a:srgbClr val="FFFFFF"/>
                  </a:solidFill>
                </a:defRPr>
              </a:lvl1pPr>
            </a:lstStyle>
            <a:p>
              <a:pPr algn="ctr"/>
              <a:r>
                <a:rPr lang="en-US" sz="2000" b="0" dirty="0"/>
                <a:t>77</a:t>
              </a:r>
              <a:r>
                <a:rPr lang="en-US" sz="2000" b="0" baseline="30000" dirty="0"/>
                <a:t>th</a:t>
              </a:r>
              <a:r>
                <a:rPr lang="en-US" sz="2000" b="0" dirty="0"/>
                <a:t> Annual Fall Conference</a:t>
              </a:r>
            </a:p>
            <a:p>
              <a:pPr algn="ctr"/>
              <a:r>
                <a:rPr lang="en-US" sz="2000" b="0" dirty="0"/>
                <a:t>2024</a:t>
              </a:r>
            </a:p>
          </p:txBody>
        </p:sp>
      </p:grpSp>
    </p:spTree>
    <p:extLst>
      <p:ext uri="{BB962C8B-B14F-4D97-AF65-F5344CB8AC3E}">
        <p14:creationId xmlns:p14="http://schemas.microsoft.com/office/powerpoint/2010/main" val="642756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Disclaimer</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38</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ontent Placeholder 2">
            <a:extLst>
              <a:ext uri="{FF2B5EF4-FFF2-40B4-BE49-F238E27FC236}">
                <a16:creationId xmlns:a16="http://schemas.microsoft.com/office/drawing/2014/main" id="{4F8EED23-7D33-3251-379C-EA0DEF9C63E9}"/>
              </a:ext>
            </a:extLst>
          </p:cNvPr>
          <p:cNvSpPr txBox="1">
            <a:spLocks/>
          </p:cNvSpPr>
          <p:nvPr/>
        </p:nvSpPr>
        <p:spPr>
          <a:xfrm>
            <a:off x="367659" y="1451241"/>
            <a:ext cx="11456682" cy="486496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a:solidFill>
                  <a:schemeClr val="accent6"/>
                </a:solidFill>
              </a:rPr>
              <a:t>INTENDED FOR USE BY INSTITUTIONAL INVESTORS ONLY. Any data provided herein is for informational purposes only and is intended solely for the private use of the reader. Although information contained herein is believed to be from reliable sources, The Baker Group LP does not guarantee its completeness or accuracy.</a:t>
            </a:r>
          </a:p>
          <a:p>
            <a:pPr marL="0" indent="0" algn="ctr">
              <a:buFont typeface="Arial" pitchFamily="34" charset="0"/>
              <a:buNone/>
            </a:pPr>
            <a:endParaRPr lang="en-US" sz="2400" dirty="0">
              <a:solidFill>
                <a:schemeClr val="accent6"/>
              </a:solidFill>
            </a:endParaRPr>
          </a:p>
          <a:p>
            <a:pPr marL="0" indent="0" algn="ctr">
              <a:buFont typeface="Arial" pitchFamily="34" charset="0"/>
              <a:buNone/>
            </a:pPr>
            <a:r>
              <a:rPr lang="en-US" sz="2400" dirty="0">
                <a:solidFill>
                  <a:schemeClr val="accent6"/>
                </a:solidFill>
              </a:rPr>
              <a:t>Opinions constitute our judgment and are subject to change without notice. The instruments and strategies discussed here may fluctuate in price or value and may not be suitable for all investors; any doubt should be discussed with a Baker representative. Past performance is not indicative of future results. Changes in rates may have an adverse effect on the value of investments. This material is not intended as an offer or solicitation for the purchase or sale of any financial instruments.</a:t>
            </a:r>
          </a:p>
          <a:p>
            <a:pPr marL="0" indent="0">
              <a:buFont typeface="Arial" pitchFamily="34" charset="0"/>
              <a:buNone/>
            </a:pPr>
            <a:endParaRPr lang="en-US" sz="2800" dirty="0">
              <a:solidFill>
                <a:schemeClr val="accent6"/>
              </a:solidFill>
            </a:endParaRPr>
          </a:p>
        </p:txBody>
      </p:sp>
    </p:spTree>
    <p:extLst>
      <p:ext uri="{BB962C8B-B14F-4D97-AF65-F5344CB8AC3E}">
        <p14:creationId xmlns:p14="http://schemas.microsoft.com/office/powerpoint/2010/main" val="165880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844C1E-F1CD-F3FA-76F2-EF25EA370FD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92736" y="1021576"/>
            <a:ext cx="8406525" cy="5109335"/>
          </a:xfrm>
          <a:prstGeom prst="rect">
            <a:avLst/>
          </a:prstGeom>
        </p:spPr>
      </p:pic>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Consumer Inflation</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4</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2C2CA3D8-CFA5-85FE-126E-7515BCEC7A23}"/>
              </a:ext>
            </a:extLst>
          </p:cNvPr>
          <p:cNvSpPr txBox="1"/>
          <p:nvPr/>
        </p:nvSpPr>
        <p:spPr>
          <a:xfrm>
            <a:off x="97173" y="6258559"/>
            <a:ext cx="11997649" cy="461665"/>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Consumer inflation continues to </a:t>
            </a:r>
            <a:r>
              <a:rPr lang="en-US" sz="2400" b="1" dirty="0">
                <a:solidFill>
                  <a:schemeClr val="accent1"/>
                </a:solidFill>
              </a:rPr>
              <a:t>normalize</a:t>
            </a:r>
            <a:r>
              <a:rPr lang="en-US" sz="2400" b="1" dirty="0">
                <a:solidFill>
                  <a:schemeClr val="accent6"/>
                </a:solidFill>
              </a:rPr>
              <a:t>, shelter slowly coming down</a:t>
            </a:r>
            <a:endParaRPr lang="en-US" sz="2400" b="1" dirty="0">
              <a:solidFill>
                <a:schemeClr val="accent1"/>
              </a:solidFill>
            </a:endParaRPr>
          </a:p>
        </p:txBody>
      </p:sp>
    </p:spTree>
    <p:extLst>
      <p:ext uri="{BB962C8B-B14F-4D97-AF65-F5344CB8AC3E}">
        <p14:creationId xmlns:p14="http://schemas.microsoft.com/office/powerpoint/2010/main" val="245774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Unemployment Rates vs. Recessions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5</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8D9FC2A-CAFA-EA51-C36F-E39F182A79A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9694" b="10494"/>
          <a:stretch/>
        </p:blipFill>
        <p:spPr>
          <a:xfrm>
            <a:off x="130179" y="948358"/>
            <a:ext cx="11785318" cy="5174389"/>
          </a:xfrm>
          <a:prstGeom prst="rect">
            <a:avLst/>
          </a:prstGeom>
        </p:spPr>
      </p:pic>
      <p:sp>
        <p:nvSpPr>
          <p:cNvPr id="9" name="TextBox 8">
            <a:extLst>
              <a:ext uri="{FF2B5EF4-FFF2-40B4-BE49-F238E27FC236}">
                <a16:creationId xmlns:a16="http://schemas.microsoft.com/office/drawing/2014/main" id="{3ABF686A-AB24-BA70-ABE0-42B8F48500D0}"/>
              </a:ext>
            </a:extLst>
          </p:cNvPr>
          <p:cNvSpPr txBox="1"/>
          <p:nvPr/>
        </p:nvSpPr>
        <p:spPr>
          <a:xfrm>
            <a:off x="9502430" y="5251360"/>
            <a:ext cx="864339" cy="738664"/>
          </a:xfrm>
          <a:prstGeom prst="rect">
            <a:avLst/>
          </a:prstGeom>
          <a:solidFill>
            <a:srgbClr val="FFFFCC"/>
          </a:solidFill>
        </p:spPr>
        <p:txBody>
          <a:bodyPr wrap="none" rtlCol="0">
            <a:spAutoFit/>
          </a:bodyPr>
          <a:lstStyle/>
          <a:p>
            <a:pPr algn="ctr"/>
            <a:r>
              <a:rPr lang="en-US" sz="1400" b="1" u="sng" dirty="0"/>
              <a:t>2020</a:t>
            </a:r>
          </a:p>
          <a:p>
            <a:pPr algn="ctr"/>
            <a:r>
              <a:rPr lang="en-US" sz="1400" dirty="0"/>
              <a:t>3.5 -&gt; 3.5</a:t>
            </a:r>
          </a:p>
          <a:p>
            <a:pPr algn="ctr"/>
            <a:r>
              <a:rPr lang="en-US" sz="1400" dirty="0"/>
              <a:t>0.0</a:t>
            </a:r>
          </a:p>
        </p:txBody>
      </p:sp>
      <p:sp>
        <p:nvSpPr>
          <p:cNvPr id="10" name="TextBox 9">
            <a:extLst>
              <a:ext uri="{FF2B5EF4-FFF2-40B4-BE49-F238E27FC236}">
                <a16:creationId xmlns:a16="http://schemas.microsoft.com/office/drawing/2014/main" id="{F6A75268-6B8A-280F-A952-BE5FB004530C}"/>
              </a:ext>
            </a:extLst>
          </p:cNvPr>
          <p:cNvSpPr txBox="1"/>
          <p:nvPr/>
        </p:nvSpPr>
        <p:spPr>
          <a:xfrm>
            <a:off x="8009272" y="5180141"/>
            <a:ext cx="864339" cy="738664"/>
          </a:xfrm>
          <a:prstGeom prst="rect">
            <a:avLst/>
          </a:prstGeom>
          <a:solidFill>
            <a:srgbClr val="FFFFCC"/>
          </a:solidFill>
        </p:spPr>
        <p:txBody>
          <a:bodyPr wrap="none" rtlCol="0">
            <a:spAutoFit/>
          </a:bodyPr>
          <a:lstStyle/>
          <a:p>
            <a:pPr algn="ctr"/>
            <a:r>
              <a:rPr lang="en-US" sz="1400" b="1" u="sng" dirty="0"/>
              <a:t>2007-09</a:t>
            </a:r>
          </a:p>
          <a:p>
            <a:pPr algn="ctr"/>
            <a:r>
              <a:rPr lang="en-US" sz="1400" dirty="0"/>
              <a:t>4.4 -&gt; 5.0</a:t>
            </a:r>
          </a:p>
          <a:p>
            <a:pPr algn="ctr"/>
            <a:r>
              <a:rPr lang="en-US" sz="1400" dirty="0"/>
              <a:t>+0.6</a:t>
            </a:r>
          </a:p>
        </p:txBody>
      </p:sp>
      <p:sp>
        <p:nvSpPr>
          <p:cNvPr id="11" name="TextBox 10">
            <a:extLst>
              <a:ext uri="{FF2B5EF4-FFF2-40B4-BE49-F238E27FC236}">
                <a16:creationId xmlns:a16="http://schemas.microsoft.com/office/drawing/2014/main" id="{3CBD4B52-41A8-7AAD-5636-FBA665E7A424}"/>
              </a:ext>
            </a:extLst>
          </p:cNvPr>
          <p:cNvSpPr txBox="1"/>
          <p:nvPr/>
        </p:nvSpPr>
        <p:spPr>
          <a:xfrm>
            <a:off x="6592648" y="5324819"/>
            <a:ext cx="864339" cy="738664"/>
          </a:xfrm>
          <a:prstGeom prst="rect">
            <a:avLst/>
          </a:prstGeom>
          <a:solidFill>
            <a:srgbClr val="FFFFCC"/>
          </a:solidFill>
        </p:spPr>
        <p:txBody>
          <a:bodyPr wrap="none" rtlCol="0">
            <a:spAutoFit/>
          </a:bodyPr>
          <a:lstStyle/>
          <a:p>
            <a:pPr algn="ctr"/>
            <a:r>
              <a:rPr lang="en-US" sz="1400" b="1" u="sng" dirty="0"/>
              <a:t>2001</a:t>
            </a:r>
          </a:p>
          <a:p>
            <a:pPr algn="ctr"/>
            <a:r>
              <a:rPr lang="en-US" sz="1400" dirty="0"/>
              <a:t>3.8 -&gt; 4.3</a:t>
            </a:r>
          </a:p>
          <a:p>
            <a:pPr algn="ctr"/>
            <a:r>
              <a:rPr lang="en-US" sz="1400" dirty="0"/>
              <a:t>+0.5</a:t>
            </a:r>
          </a:p>
        </p:txBody>
      </p:sp>
      <p:sp>
        <p:nvSpPr>
          <p:cNvPr id="12" name="TextBox 11">
            <a:extLst>
              <a:ext uri="{FF2B5EF4-FFF2-40B4-BE49-F238E27FC236}">
                <a16:creationId xmlns:a16="http://schemas.microsoft.com/office/drawing/2014/main" id="{447CA415-AC83-59FF-8D26-0AC8E0F33E77}"/>
              </a:ext>
            </a:extLst>
          </p:cNvPr>
          <p:cNvSpPr txBox="1"/>
          <p:nvPr/>
        </p:nvSpPr>
        <p:spPr>
          <a:xfrm>
            <a:off x="4486536" y="4918531"/>
            <a:ext cx="864339" cy="738664"/>
          </a:xfrm>
          <a:prstGeom prst="rect">
            <a:avLst/>
          </a:prstGeom>
          <a:solidFill>
            <a:srgbClr val="FFFFCC"/>
          </a:solidFill>
        </p:spPr>
        <p:txBody>
          <a:bodyPr wrap="none" rtlCol="0">
            <a:spAutoFit/>
          </a:bodyPr>
          <a:lstStyle/>
          <a:p>
            <a:pPr algn="ctr"/>
            <a:r>
              <a:rPr lang="en-US" sz="1400" b="1" u="sng" dirty="0"/>
              <a:t>1990-91</a:t>
            </a:r>
          </a:p>
          <a:p>
            <a:pPr algn="ctr"/>
            <a:r>
              <a:rPr lang="en-US" sz="1400" dirty="0"/>
              <a:t>5.0 -&gt; 5.5</a:t>
            </a:r>
          </a:p>
          <a:p>
            <a:pPr algn="ctr"/>
            <a:r>
              <a:rPr lang="en-US" sz="1400" dirty="0"/>
              <a:t>+0.5</a:t>
            </a:r>
          </a:p>
        </p:txBody>
      </p:sp>
      <p:sp>
        <p:nvSpPr>
          <p:cNvPr id="13" name="TextBox 12">
            <a:extLst>
              <a:ext uri="{FF2B5EF4-FFF2-40B4-BE49-F238E27FC236}">
                <a16:creationId xmlns:a16="http://schemas.microsoft.com/office/drawing/2014/main" id="{DED0E144-828C-6E1B-79E3-E7CF272C3985}"/>
              </a:ext>
            </a:extLst>
          </p:cNvPr>
          <p:cNvSpPr txBox="1"/>
          <p:nvPr/>
        </p:nvSpPr>
        <p:spPr>
          <a:xfrm>
            <a:off x="3142304" y="4111938"/>
            <a:ext cx="864339" cy="738664"/>
          </a:xfrm>
          <a:prstGeom prst="rect">
            <a:avLst/>
          </a:prstGeom>
          <a:solidFill>
            <a:srgbClr val="FFFFCC"/>
          </a:solidFill>
        </p:spPr>
        <p:txBody>
          <a:bodyPr wrap="none" rtlCol="0">
            <a:spAutoFit/>
          </a:bodyPr>
          <a:lstStyle/>
          <a:p>
            <a:pPr algn="ctr"/>
            <a:r>
              <a:rPr lang="en-US" sz="1400" b="1" u="sng" dirty="0"/>
              <a:t>1981-82</a:t>
            </a:r>
          </a:p>
          <a:p>
            <a:pPr algn="ctr"/>
            <a:r>
              <a:rPr lang="en-US" sz="1400" dirty="0"/>
              <a:t>7.2 -&gt; 7.2</a:t>
            </a:r>
          </a:p>
          <a:p>
            <a:pPr algn="ctr"/>
            <a:r>
              <a:rPr lang="en-US" sz="1400" dirty="0"/>
              <a:t>0.0</a:t>
            </a:r>
          </a:p>
        </p:txBody>
      </p:sp>
      <p:sp>
        <p:nvSpPr>
          <p:cNvPr id="14" name="TextBox 13">
            <a:extLst>
              <a:ext uri="{FF2B5EF4-FFF2-40B4-BE49-F238E27FC236}">
                <a16:creationId xmlns:a16="http://schemas.microsoft.com/office/drawing/2014/main" id="{E020C20B-2157-F998-4428-FA3D6F59F9E9}"/>
              </a:ext>
            </a:extLst>
          </p:cNvPr>
          <p:cNvSpPr txBox="1"/>
          <p:nvPr/>
        </p:nvSpPr>
        <p:spPr>
          <a:xfrm>
            <a:off x="2257400" y="4656921"/>
            <a:ext cx="864339" cy="738664"/>
          </a:xfrm>
          <a:prstGeom prst="rect">
            <a:avLst/>
          </a:prstGeom>
          <a:solidFill>
            <a:srgbClr val="FFFFCC"/>
          </a:solidFill>
        </p:spPr>
        <p:txBody>
          <a:bodyPr wrap="none" rtlCol="0">
            <a:spAutoFit/>
          </a:bodyPr>
          <a:lstStyle/>
          <a:p>
            <a:pPr algn="ctr"/>
            <a:r>
              <a:rPr lang="en-US" sz="1400" b="1" u="sng" dirty="0"/>
              <a:t>1980</a:t>
            </a:r>
          </a:p>
          <a:p>
            <a:pPr algn="ctr"/>
            <a:r>
              <a:rPr lang="en-US" sz="1400" dirty="0"/>
              <a:t>5.6 -&gt; 6.3</a:t>
            </a:r>
          </a:p>
          <a:p>
            <a:pPr algn="ctr"/>
            <a:r>
              <a:rPr lang="en-US" sz="1400" dirty="0"/>
              <a:t>+0.7</a:t>
            </a:r>
          </a:p>
        </p:txBody>
      </p:sp>
      <p:sp>
        <p:nvSpPr>
          <p:cNvPr id="15" name="TextBox 14">
            <a:extLst>
              <a:ext uri="{FF2B5EF4-FFF2-40B4-BE49-F238E27FC236}">
                <a16:creationId xmlns:a16="http://schemas.microsoft.com/office/drawing/2014/main" id="{79B513F1-6CDE-8978-68A1-CDBAA89D4790}"/>
              </a:ext>
            </a:extLst>
          </p:cNvPr>
          <p:cNvSpPr txBox="1"/>
          <p:nvPr/>
        </p:nvSpPr>
        <p:spPr>
          <a:xfrm>
            <a:off x="1204343" y="5063209"/>
            <a:ext cx="864339" cy="738664"/>
          </a:xfrm>
          <a:prstGeom prst="rect">
            <a:avLst/>
          </a:prstGeom>
          <a:solidFill>
            <a:srgbClr val="FFFFCC"/>
          </a:solidFill>
        </p:spPr>
        <p:txBody>
          <a:bodyPr wrap="none" rtlCol="0">
            <a:spAutoFit/>
          </a:bodyPr>
          <a:lstStyle/>
          <a:p>
            <a:pPr algn="ctr"/>
            <a:r>
              <a:rPr lang="en-US" sz="1400" b="1" u="sng" dirty="0"/>
              <a:t>1973-75</a:t>
            </a:r>
          </a:p>
          <a:p>
            <a:pPr algn="ctr"/>
            <a:r>
              <a:rPr lang="en-US" sz="1400" dirty="0"/>
              <a:t>4.6 -&gt; 4.8</a:t>
            </a:r>
          </a:p>
          <a:p>
            <a:pPr algn="ctr"/>
            <a:r>
              <a:rPr lang="en-US" sz="1400" dirty="0"/>
              <a:t>+0.2</a:t>
            </a:r>
          </a:p>
        </p:txBody>
      </p:sp>
      <p:sp>
        <p:nvSpPr>
          <p:cNvPr id="16" name="TextBox 15">
            <a:extLst>
              <a:ext uri="{FF2B5EF4-FFF2-40B4-BE49-F238E27FC236}">
                <a16:creationId xmlns:a16="http://schemas.microsoft.com/office/drawing/2014/main" id="{3E7F95E9-F30C-4753-B67C-EFFC0F4E2C29}"/>
              </a:ext>
            </a:extLst>
          </p:cNvPr>
          <p:cNvSpPr txBox="1"/>
          <p:nvPr/>
        </p:nvSpPr>
        <p:spPr>
          <a:xfrm>
            <a:off x="151287" y="5549473"/>
            <a:ext cx="864339" cy="738664"/>
          </a:xfrm>
          <a:prstGeom prst="rect">
            <a:avLst/>
          </a:prstGeom>
          <a:solidFill>
            <a:srgbClr val="FFFFCC"/>
          </a:solidFill>
        </p:spPr>
        <p:txBody>
          <a:bodyPr wrap="none" rtlCol="0">
            <a:spAutoFit/>
          </a:bodyPr>
          <a:lstStyle/>
          <a:p>
            <a:pPr algn="ctr"/>
            <a:r>
              <a:rPr lang="en-US" sz="1400" b="1" u="sng" dirty="0"/>
              <a:t>1969-70</a:t>
            </a:r>
          </a:p>
          <a:p>
            <a:pPr algn="ctr"/>
            <a:r>
              <a:rPr lang="en-US" sz="1400" dirty="0"/>
              <a:t>3.4 -&gt; 3.5</a:t>
            </a:r>
          </a:p>
          <a:p>
            <a:pPr algn="ctr"/>
            <a:r>
              <a:rPr lang="en-US" sz="1400" dirty="0"/>
              <a:t>+0.1</a:t>
            </a:r>
          </a:p>
        </p:txBody>
      </p:sp>
      <p:sp>
        <p:nvSpPr>
          <p:cNvPr id="17" name="TextBox 16">
            <a:extLst>
              <a:ext uri="{FF2B5EF4-FFF2-40B4-BE49-F238E27FC236}">
                <a16:creationId xmlns:a16="http://schemas.microsoft.com/office/drawing/2014/main" id="{23BDD234-E86F-05D4-429E-14FB9C740C14}"/>
              </a:ext>
            </a:extLst>
          </p:cNvPr>
          <p:cNvSpPr txBox="1"/>
          <p:nvPr/>
        </p:nvSpPr>
        <p:spPr>
          <a:xfrm>
            <a:off x="11222842" y="5607612"/>
            <a:ext cx="864339" cy="738664"/>
          </a:xfrm>
          <a:prstGeom prst="rect">
            <a:avLst/>
          </a:prstGeom>
          <a:solidFill>
            <a:srgbClr val="FFFFCC"/>
          </a:solidFill>
        </p:spPr>
        <p:txBody>
          <a:bodyPr wrap="none" rtlCol="0">
            <a:spAutoFit/>
          </a:bodyPr>
          <a:lstStyle/>
          <a:p>
            <a:pPr algn="ctr"/>
            <a:r>
              <a:rPr lang="en-US" sz="1400" b="1" u="sng" dirty="0"/>
              <a:t>2024</a:t>
            </a:r>
          </a:p>
          <a:p>
            <a:pPr algn="ctr"/>
            <a:r>
              <a:rPr lang="en-US" sz="1400" dirty="0"/>
              <a:t>3.4 -&gt; 4.3</a:t>
            </a:r>
          </a:p>
          <a:p>
            <a:pPr algn="ctr"/>
            <a:r>
              <a:rPr lang="en-US" sz="1400" dirty="0"/>
              <a:t>+0.9</a:t>
            </a:r>
          </a:p>
        </p:txBody>
      </p:sp>
      <p:sp>
        <p:nvSpPr>
          <p:cNvPr id="30" name="TextBox 29">
            <a:extLst>
              <a:ext uri="{FF2B5EF4-FFF2-40B4-BE49-F238E27FC236}">
                <a16:creationId xmlns:a16="http://schemas.microsoft.com/office/drawing/2014/main" id="{CF3E90C0-13E1-963E-CA5A-7DBDE3C0B967}"/>
              </a:ext>
            </a:extLst>
          </p:cNvPr>
          <p:cNvSpPr txBox="1"/>
          <p:nvPr/>
        </p:nvSpPr>
        <p:spPr>
          <a:xfrm>
            <a:off x="97173" y="6258559"/>
            <a:ext cx="11997649" cy="461665"/>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It’s not the level that matters, it’s the </a:t>
            </a:r>
            <a:r>
              <a:rPr lang="en-US" sz="2400" b="1" dirty="0">
                <a:solidFill>
                  <a:schemeClr val="accent1"/>
                </a:solidFill>
              </a:rPr>
              <a:t>change</a:t>
            </a:r>
          </a:p>
        </p:txBody>
      </p:sp>
    </p:spTree>
    <p:extLst>
      <p:ext uri="{BB962C8B-B14F-4D97-AF65-F5344CB8AC3E}">
        <p14:creationId xmlns:p14="http://schemas.microsoft.com/office/powerpoint/2010/main" val="419265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fade">
                                      <p:cBhvr>
                                        <p:cTn id="48"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Sahm Rule Triggered</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6</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Image">
            <a:extLst>
              <a:ext uri="{FF2B5EF4-FFF2-40B4-BE49-F238E27FC236}">
                <a16:creationId xmlns:a16="http://schemas.microsoft.com/office/drawing/2014/main" id="{66564371-EF0B-8BB9-50BC-8F1BF234AEA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24869" y="864408"/>
            <a:ext cx="9742262" cy="584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22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Pressure on Consumers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7</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5230B7-2682-BD94-1C1A-68ADE3C171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1376551"/>
            <a:ext cx="6004040" cy="4369865"/>
          </a:xfrm>
          <a:prstGeom prst="rect">
            <a:avLst/>
          </a:prstGeom>
        </p:spPr>
      </p:pic>
      <p:pic>
        <p:nvPicPr>
          <p:cNvPr id="9" name="Picture 8">
            <a:extLst>
              <a:ext uri="{FF2B5EF4-FFF2-40B4-BE49-F238E27FC236}">
                <a16:creationId xmlns:a16="http://schemas.microsoft.com/office/drawing/2014/main" id="{F7B8CB58-F446-010B-94B2-0DFDF2F8FE9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0974" y="1376550"/>
            <a:ext cx="6101026" cy="4369866"/>
          </a:xfrm>
          <a:prstGeom prst="rect">
            <a:avLst/>
          </a:prstGeom>
        </p:spPr>
      </p:pic>
      <p:sp>
        <p:nvSpPr>
          <p:cNvPr id="10" name="TextBox 9">
            <a:extLst>
              <a:ext uri="{FF2B5EF4-FFF2-40B4-BE49-F238E27FC236}">
                <a16:creationId xmlns:a16="http://schemas.microsoft.com/office/drawing/2014/main" id="{512FF9D7-C8D6-2002-D423-BEBF4DB929AF}"/>
              </a:ext>
            </a:extLst>
          </p:cNvPr>
          <p:cNvSpPr txBox="1"/>
          <p:nvPr/>
        </p:nvSpPr>
        <p:spPr>
          <a:xfrm>
            <a:off x="97173" y="6258559"/>
            <a:ext cx="11997649" cy="461665"/>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Consumers are falling behind on credit card &amp; auto loan payments</a:t>
            </a:r>
            <a:endParaRPr lang="en-US" sz="2400" b="1" dirty="0">
              <a:solidFill>
                <a:schemeClr val="accent1"/>
              </a:solidFill>
            </a:endParaRPr>
          </a:p>
        </p:txBody>
      </p:sp>
    </p:spTree>
    <p:extLst>
      <p:ext uri="{BB962C8B-B14F-4D97-AF65-F5344CB8AC3E}">
        <p14:creationId xmlns:p14="http://schemas.microsoft.com/office/powerpoint/2010/main" val="79915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Bank Delinquencies</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2875"/>
            <a:ext cx="2743200" cy="365125"/>
          </a:xfrm>
        </p:spPr>
        <p:txBody>
          <a:bodyPr/>
          <a:lstStyle/>
          <a:p>
            <a:fld id="{9EA249EE-C3A7-41B8-9691-234A1B788C70}" type="slidenum">
              <a:rPr lang="en-US" smtClean="0"/>
              <a:t>8</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A screen shot of a computer&#10;&#10;Description automatically generated">
            <a:extLst>
              <a:ext uri="{FF2B5EF4-FFF2-40B4-BE49-F238E27FC236}">
                <a16:creationId xmlns:a16="http://schemas.microsoft.com/office/drawing/2014/main" id="{B8D672B2-5930-91A7-6332-65A95EF8D89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0612" b="10507"/>
          <a:stretch/>
        </p:blipFill>
        <p:spPr>
          <a:xfrm>
            <a:off x="-3" y="1059797"/>
            <a:ext cx="12192000" cy="5139938"/>
          </a:xfrm>
          <a:prstGeom prst="rect">
            <a:avLst/>
          </a:prstGeom>
        </p:spPr>
      </p:pic>
      <p:sp>
        <p:nvSpPr>
          <p:cNvPr id="9" name="TextBox 8">
            <a:extLst>
              <a:ext uri="{FF2B5EF4-FFF2-40B4-BE49-F238E27FC236}">
                <a16:creationId xmlns:a16="http://schemas.microsoft.com/office/drawing/2014/main" id="{C0560127-3231-F002-0C88-2AD0FF1E34A3}"/>
              </a:ext>
            </a:extLst>
          </p:cNvPr>
          <p:cNvSpPr txBox="1"/>
          <p:nvPr/>
        </p:nvSpPr>
        <p:spPr>
          <a:xfrm>
            <a:off x="97173" y="6258559"/>
            <a:ext cx="11997649" cy="461665"/>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Bank delinquencies remain low outside of consumer loans</a:t>
            </a:r>
            <a:endParaRPr lang="en-US" sz="2400" b="1" dirty="0">
              <a:solidFill>
                <a:schemeClr val="accent1"/>
              </a:solidFill>
            </a:endParaRPr>
          </a:p>
        </p:txBody>
      </p:sp>
    </p:spTree>
    <p:extLst>
      <p:ext uri="{BB962C8B-B14F-4D97-AF65-F5344CB8AC3E}">
        <p14:creationId xmlns:p14="http://schemas.microsoft.com/office/powerpoint/2010/main" val="333563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5DDD-48DE-5F04-A828-0C444110EDB1}"/>
              </a:ext>
            </a:extLst>
          </p:cNvPr>
          <p:cNvSpPr>
            <a:spLocks noGrp="1"/>
          </p:cNvSpPr>
          <p:nvPr>
            <p:ph type="title"/>
          </p:nvPr>
        </p:nvSpPr>
        <p:spPr>
          <a:xfrm>
            <a:off x="0" y="1964"/>
            <a:ext cx="12192000" cy="862444"/>
          </a:xfrm>
        </p:spPr>
        <p:txBody>
          <a:bodyPr/>
          <a:lstStyle/>
          <a:p>
            <a:r>
              <a:rPr lang="en-US" dirty="0"/>
              <a:t>Office commercial real estate</a:t>
            </a:r>
          </a:p>
        </p:txBody>
      </p:sp>
      <p:sp>
        <p:nvSpPr>
          <p:cNvPr id="4" name="Slide Number Placeholder 3">
            <a:extLst>
              <a:ext uri="{FF2B5EF4-FFF2-40B4-BE49-F238E27FC236}">
                <a16:creationId xmlns:a16="http://schemas.microsoft.com/office/drawing/2014/main" id="{20A0B3F4-2906-CA5E-8421-4086F2F49A26}"/>
              </a:ext>
            </a:extLst>
          </p:cNvPr>
          <p:cNvSpPr>
            <a:spLocks noGrp="1"/>
          </p:cNvSpPr>
          <p:nvPr>
            <p:ph type="sldNum" sz="quarter" idx="12"/>
          </p:nvPr>
        </p:nvSpPr>
        <p:spPr>
          <a:xfrm>
            <a:off x="9448800" y="6490911"/>
            <a:ext cx="2743200" cy="365125"/>
          </a:xfrm>
        </p:spPr>
        <p:txBody>
          <a:bodyPr/>
          <a:lstStyle/>
          <a:p>
            <a:fld id="{9EA249EE-C3A7-41B8-9691-234A1B788C70}" type="slidenum">
              <a:rPr lang="en-US" smtClean="0"/>
              <a:t>9</a:t>
            </a:fld>
            <a:endParaRPr lang="en-US" dirty="0"/>
          </a:p>
        </p:txBody>
      </p:sp>
      <p:grpSp>
        <p:nvGrpSpPr>
          <p:cNvPr id="3" name="Group 2">
            <a:extLst>
              <a:ext uri="{FF2B5EF4-FFF2-40B4-BE49-F238E27FC236}">
                <a16:creationId xmlns:a16="http://schemas.microsoft.com/office/drawing/2014/main" id="{AE05E26F-9301-A069-F175-7A0001A9B21E}"/>
              </a:ext>
            </a:extLst>
          </p:cNvPr>
          <p:cNvGrpSpPr/>
          <p:nvPr/>
        </p:nvGrpSpPr>
        <p:grpSpPr>
          <a:xfrm>
            <a:off x="6806244" y="-3"/>
            <a:ext cx="5385756" cy="865930"/>
            <a:chOff x="6806244" y="-3"/>
            <a:chExt cx="5385756" cy="865930"/>
          </a:xfrm>
        </p:grpSpPr>
        <p:sp>
          <p:nvSpPr>
            <p:cNvPr id="5" name="Rectangle 4">
              <a:extLst>
                <a:ext uri="{FF2B5EF4-FFF2-40B4-BE49-F238E27FC236}">
                  <a16:creationId xmlns:a16="http://schemas.microsoft.com/office/drawing/2014/main" id="{6C3E68CA-31CE-FF77-3667-4D48855F33AE}"/>
                </a:ext>
              </a:extLst>
            </p:cNvPr>
            <p:cNvSpPr/>
            <p:nvPr/>
          </p:nvSpPr>
          <p:spPr>
            <a:xfrm rot="10800000">
              <a:off x="7633469" y="-3"/>
              <a:ext cx="841517" cy="865927"/>
            </a:xfrm>
            <a:prstGeom prst="rect">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F4D07378-D157-E88E-69BB-EC5F0B73E9A1}"/>
                </a:ext>
              </a:extLst>
            </p:cNvPr>
            <p:cNvSpPr/>
            <p:nvPr/>
          </p:nvSpPr>
          <p:spPr>
            <a:xfrm rot="10800000">
              <a:off x="6806244" y="0"/>
              <a:ext cx="826273" cy="865927"/>
            </a:xfrm>
            <a:prstGeom prst="rtTriangle">
              <a:avLst/>
            </a:prstGeom>
            <a:solidFill>
              <a:srgbClr val="095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SGFOA Logo">
              <a:extLst>
                <a:ext uri="{FF2B5EF4-FFF2-40B4-BE49-F238E27FC236}">
                  <a16:creationId xmlns:a16="http://schemas.microsoft.com/office/drawing/2014/main" id="{F4108B6E-C377-BCEE-C90E-1FA02E51E3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1127" y="0"/>
              <a:ext cx="4110873" cy="86592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20E75ACC-CCB7-A2CC-4981-F7BE38A713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092" y="979546"/>
            <a:ext cx="10327815" cy="5092798"/>
          </a:xfrm>
          <a:prstGeom prst="rect">
            <a:avLst/>
          </a:prstGeom>
        </p:spPr>
      </p:pic>
      <p:sp>
        <p:nvSpPr>
          <p:cNvPr id="9" name="TextBox 8">
            <a:extLst>
              <a:ext uri="{FF2B5EF4-FFF2-40B4-BE49-F238E27FC236}">
                <a16:creationId xmlns:a16="http://schemas.microsoft.com/office/drawing/2014/main" id="{DE5BD0E5-E1BB-280F-4043-56E2A1F06583}"/>
              </a:ext>
            </a:extLst>
          </p:cNvPr>
          <p:cNvSpPr txBox="1"/>
          <p:nvPr/>
        </p:nvSpPr>
        <p:spPr>
          <a:xfrm>
            <a:off x="97174" y="6211808"/>
            <a:ext cx="11997649" cy="461665"/>
          </a:xfrm>
          <a:prstGeom prst="rect">
            <a:avLst/>
          </a:prstGeom>
          <a:noFill/>
          <a:ln>
            <a:noFill/>
          </a:ln>
        </p:spPr>
        <p:txBody>
          <a:bodyPr wrap="square" lIns="0" rIns="0" rtlCol="0">
            <a:spAutoFit/>
          </a:bodyPr>
          <a:lstStyle/>
          <a:p>
            <a:pPr algn="ctr">
              <a:buClr>
                <a:schemeClr val="accent6"/>
              </a:buClr>
            </a:pPr>
            <a:r>
              <a:rPr lang="en-US" sz="2400" b="1" dirty="0">
                <a:solidFill>
                  <a:schemeClr val="accent6"/>
                </a:solidFill>
              </a:rPr>
              <a:t>Office CRE is the most at risk with delinquencies at decade high’s</a:t>
            </a:r>
            <a:endParaRPr lang="en-US" sz="2400" b="1" dirty="0">
              <a:solidFill>
                <a:schemeClr val="accent1"/>
              </a:solidFill>
            </a:endParaRPr>
          </a:p>
        </p:txBody>
      </p:sp>
    </p:spTree>
    <p:extLst>
      <p:ext uri="{BB962C8B-B14F-4D97-AF65-F5344CB8AC3E}">
        <p14:creationId xmlns:p14="http://schemas.microsoft.com/office/powerpoint/2010/main" val="402430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96D72E32816D49CA8A8FB93862297F00"/>
  <p:tag name="TPVERSION" val="5"/>
  <p:tag name="TPFULLVERSION" val="5.4.1.2"/>
  <p:tag name="PPTVERSION" val="16"/>
  <p:tag name="TPOS" val="2"/>
</p:tagLst>
</file>

<file path=ppt/theme/theme1.xml><?xml version="1.0" encoding="utf-8"?>
<a:theme xmlns:a="http://schemas.openxmlformats.org/drawingml/2006/main" name="1_Office Theme">
  <a:themeElements>
    <a:clrScheme name="SlideSalad Theme_100">
      <a:dk1>
        <a:sysClr val="windowText" lastClr="000000"/>
      </a:dk1>
      <a:lt1>
        <a:sysClr val="window" lastClr="FFFFFF"/>
      </a:lt1>
      <a:dk2>
        <a:srgbClr val="000000"/>
      </a:dk2>
      <a:lt2>
        <a:srgbClr val="FFFFFF"/>
      </a:lt2>
      <a:accent1>
        <a:srgbClr val="0476BF"/>
      </a:accent1>
      <a:accent2>
        <a:srgbClr val="0E5A8B"/>
      </a:accent2>
      <a:accent3>
        <a:srgbClr val="32ACFA"/>
      </a:accent3>
      <a:accent4>
        <a:srgbClr val="A1A1A1"/>
      </a:accent4>
      <a:accent5>
        <a:srgbClr val="0588DB"/>
      </a:accent5>
      <a:accent6>
        <a:srgbClr val="525252"/>
      </a:accent6>
      <a:hlink>
        <a:srgbClr val="0066CC"/>
      </a:hlink>
      <a:folHlink>
        <a:srgbClr val="45C9C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 Mar 14 2023 Template.potx" id="{075AAA41-14E3-4E91-84DC-13DBD20B5B4A}" vid="{277BB35C-0685-4E15-BEDA-8B7DD30F03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16819</TotalTime>
  <Words>2556</Words>
  <Application>Microsoft Office PowerPoint</Application>
  <PresentationFormat>Widescreen</PresentationFormat>
  <Paragraphs>314</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Courier New</vt:lpstr>
      <vt:lpstr>Times New Roman</vt:lpstr>
      <vt:lpstr>Wingdings</vt:lpstr>
      <vt:lpstr>1_Office Theme</vt:lpstr>
      <vt:lpstr>PowerPoint Presentation</vt:lpstr>
      <vt:lpstr>Market Conditions &amp; Fed Expectations</vt:lpstr>
      <vt:lpstr>The Fed’s Dual Mandate</vt:lpstr>
      <vt:lpstr>Consumer Inflation</vt:lpstr>
      <vt:lpstr>Unemployment Rates vs. Recessions</vt:lpstr>
      <vt:lpstr>Sahm Rule Triggered</vt:lpstr>
      <vt:lpstr>Pressure on Consumers</vt:lpstr>
      <vt:lpstr>Bank Delinquencies</vt:lpstr>
      <vt:lpstr>Office commercial real estate</vt:lpstr>
      <vt:lpstr>Leading Economic Indicators</vt:lpstr>
      <vt:lpstr>Interest Rate Probabilities</vt:lpstr>
      <vt:lpstr>CME Fed Watch Tool</vt:lpstr>
      <vt:lpstr>Potential path of interest rates</vt:lpstr>
      <vt:lpstr>What this means for markets</vt:lpstr>
      <vt:lpstr>What this means for markets</vt:lpstr>
      <vt:lpstr>LGIP’s and Fed Funds</vt:lpstr>
      <vt:lpstr>Potential Path of LGIPs</vt:lpstr>
      <vt:lpstr>Impact on Income</vt:lpstr>
      <vt:lpstr>How can we protect our income?</vt:lpstr>
      <vt:lpstr>How can we protect our income?</vt:lpstr>
      <vt:lpstr>How can we protect our income?</vt:lpstr>
      <vt:lpstr>Investment Objectives</vt:lpstr>
      <vt:lpstr>Thinking about budget protection</vt:lpstr>
      <vt:lpstr>Importance of Cashflow</vt:lpstr>
      <vt:lpstr>Investment Sectors</vt:lpstr>
      <vt:lpstr>Bullet Protection</vt:lpstr>
      <vt:lpstr>Callable Bond Protection</vt:lpstr>
      <vt:lpstr>Amortizing Protection</vt:lpstr>
      <vt:lpstr>What investments should we focus on</vt:lpstr>
      <vt:lpstr>Agencies, CD and Treasuries</vt:lpstr>
      <vt:lpstr>Municipals</vt:lpstr>
      <vt:lpstr>Mortgage Backed Securities (MBS)</vt:lpstr>
      <vt:lpstr>Collateralized Mortgage Obligations (CMO)</vt:lpstr>
      <vt:lpstr>Commercial Mortgage Securities (CMBS)</vt:lpstr>
      <vt:lpstr>Written Investment Strategy</vt:lpstr>
      <vt:lpstr>Key Take-Aways</vt:lpstr>
      <vt:lpstr>PowerPoint Presentation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Banking Industry</dc:title>
  <dc:creator>Dale Sheller</dc:creator>
  <cp:lastModifiedBy>Kimberly Lord</cp:lastModifiedBy>
  <cp:revision>415</cp:revision>
  <cp:lastPrinted>2024-03-20T20:12:12Z</cp:lastPrinted>
  <dcterms:created xsi:type="dcterms:W3CDTF">2023-10-12T13:46:13Z</dcterms:created>
  <dcterms:modified xsi:type="dcterms:W3CDTF">2024-09-16T00:09:37Z</dcterms:modified>
</cp:coreProperties>
</file>